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58" r:id="rId3"/>
    <p:sldId id="371" r:id="rId4"/>
    <p:sldId id="357" r:id="rId5"/>
    <p:sldId id="359" r:id="rId6"/>
    <p:sldId id="258" r:id="rId7"/>
    <p:sldId id="259" r:id="rId8"/>
    <p:sldId id="260" r:id="rId9"/>
    <p:sldId id="379" r:id="rId10"/>
    <p:sldId id="274" r:id="rId11"/>
    <p:sldId id="374" r:id="rId12"/>
    <p:sldId id="364" r:id="rId13"/>
    <p:sldId id="413" r:id="rId14"/>
    <p:sldId id="414" r:id="rId15"/>
    <p:sldId id="415" r:id="rId16"/>
    <p:sldId id="416" r:id="rId17"/>
    <p:sldId id="417" r:id="rId18"/>
    <p:sldId id="418" r:id="rId19"/>
    <p:sldId id="361" r:id="rId20"/>
    <p:sldId id="271" r:id="rId21"/>
    <p:sldId id="268" r:id="rId22"/>
    <p:sldId id="367" r:id="rId23"/>
    <p:sldId id="368" r:id="rId24"/>
    <p:sldId id="377" r:id="rId25"/>
    <p:sldId id="384" r:id="rId26"/>
    <p:sldId id="375" r:id="rId27"/>
    <p:sldId id="277" r:id="rId28"/>
    <p:sldId id="380" r:id="rId29"/>
    <p:sldId id="381" r:id="rId30"/>
    <p:sldId id="376" r:id="rId31"/>
    <p:sldId id="280" r:id="rId32"/>
    <p:sldId id="382" r:id="rId33"/>
    <p:sldId id="385" r:id="rId34"/>
    <p:sldId id="408" r:id="rId35"/>
    <p:sldId id="386" r:id="rId36"/>
    <p:sldId id="310" r:id="rId37"/>
    <p:sldId id="398" r:id="rId38"/>
    <p:sldId id="387" r:id="rId39"/>
    <p:sldId id="388" r:id="rId40"/>
    <p:sldId id="302" r:id="rId41"/>
    <p:sldId id="303" r:id="rId42"/>
    <p:sldId id="409" r:id="rId43"/>
    <p:sldId id="410" r:id="rId44"/>
    <p:sldId id="411" r:id="rId45"/>
    <p:sldId id="412" r:id="rId46"/>
    <p:sldId id="404" r:id="rId47"/>
    <p:sldId id="405" r:id="rId48"/>
    <p:sldId id="406" r:id="rId49"/>
    <p:sldId id="407" r:id="rId50"/>
    <p:sldId id="389" r:id="rId51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94669" autoAdjust="0"/>
  </p:normalViewPr>
  <p:slideViewPr>
    <p:cSldViewPr>
      <p:cViewPr varScale="1">
        <p:scale>
          <a:sx n="68" d="100"/>
          <a:sy n="68" d="100"/>
        </p:scale>
        <p:origin x="11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CA327-0CF0-4502-BAD7-F01D3BD0377B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99FDA-4375-4D27-9BFA-15110B5FA9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19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570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34109" indent="-28235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29398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581158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32917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484676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36436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388195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39954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49EDA662-F40E-4136-B983-03A6E03F2FD4}" type="slidenum">
              <a:rPr lang="en-US" altLang="ja-JP" sz="1200">
                <a:latin typeface="Times New Roman" pitchFamily="18" charset="0"/>
                <a:ea typeface="ＭＳ Ｐゴシック" charset="-128"/>
              </a:rPr>
              <a:pPr eaLnBrk="1" hangingPunct="1"/>
              <a:t>4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8272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18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244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0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00DCE98-7A4A-4EDE-910D-DBD786DBC65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19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415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38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1E7E0F42-94DC-49C3-A619-1E7B96DD4A67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20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753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0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00DCE98-7A4A-4EDE-910D-DBD786DBC65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21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22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0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00DCE98-7A4A-4EDE-910D-DBD786DBC65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22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4232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0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00DCE98-7A4A-4EDE-910D-DBD786DBC65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23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762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775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34109" indent="-28235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29398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581158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32917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484676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36436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388195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39954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5339D05E-56DA-423B-9640-52E7535CE025}" type="slidenum">
              <a:rPr lang="en-US" altLang="ja-JP" sz="1200">
                <a:latin typeface="Times New Roman" pitchFamily="18" charset="0"/>
                <a:ea typeface="ＭＳ Ｐゴシック" charset="-128"/>
              </a:rPr>
              <a:pPr eaLnBrk="1" hangingPunct="1"/>
              <a:t>24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912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21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F26AAB7-C531-4829-94CC-C60D7EFF10AD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25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43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52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4576F03F-E158-45E3-87C8-7D2C6A724806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27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1444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0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00DCE98-7A4A-4EDE-910D-DBD786DBC65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28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84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580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34109" indent="-28235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29398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581158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32917" indent="-225880" defTabSz="911362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484676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36436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388195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39954" indent="-225880" defTabSz="911362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11F8D6AD-A4B5-400B-B8D1-747507E286A0}" type="slidenum">
              <a:rPr lang="en-US" altLang="ja-JP" sz="1200">
                <a:latin typeface="Times New Roman" pitchFamily="18" charset="0"/>
                <a:ea typeface="ＭＳ Ｐゴシック" charset="-128"/>
              </a:rPr>
              <a:pPr eaLnBrk="1" hangingPunct="1"/>
              <a:t>5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570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72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4810798-0CA3-4AE9-91D1-F2EE4E96E950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29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606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62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CF8DCA00-29CF-4487-9BE6-7B7F040D4D1D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30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149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62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CF8DCA00-29CF-4487-9BE6-7B7F040D4D1D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31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841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58052" name="スライド番号プレースホル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B0753713-2AD4-4CA4-8510-32EA942F5BD9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34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323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744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7D76B442-5A92-4D44-AC37-EE7888DCBBC9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36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09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744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7D76B442-5A92-4D44-AC37-EE7888DCBBC9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37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91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43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672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50884" name="スライド番号プレースホル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9BA82B63-0B25-41B9-9CE0-C779D4FDB5C4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8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065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90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300DCE98-7A4A-4EDE-910D-DBD786DBC65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12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471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13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8856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14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2179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15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153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16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624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Times New Roman" pitchFamily="18" charset="0"/>
              <a:ea typeface="ＭＳ Ｐ明朝" charset="-128"/>
            </a:endParaRPr>
          </a:p>
        </p:txBody>
      </p:sp>
      <p:sp>
        <p:nvSpPr>
          <p:cNvPr id="264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defTabSz="9223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fld id="{D64EFF0E-B0D8-4037-AF8B-18837175539B}" type="slidenum">
              <a:rPr lang="en-US" altLang="ja-JP" sz="1200" smtClean="0">
                <a:latin typeface="Times New Roman" pitchFamily="18" charset="0"/>
                <a:ea typeface="ＭＳ Ｐゴシック" charset="-128"/>
              </a:rPr>
              <a:pPr eaLnBrk="1" hangingPunct="1"/>
              <a:t>17</a:t>
            </a:fld>
            <a:endParaRPr lang="en-US" altLang="ja-JP" sz="120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77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9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0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77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53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98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41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84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27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8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37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13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2E82F-E733-4A48-AAC9-385C6E7751A9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1CA1D-6AA5-403D-9D5B-CA32EF2AC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hyperlink" Target="http://www.google.co.jp/webhp?sourceid=navclient&amp;hl=ja&amp;ie=UTF-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ipara.ne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microsoft.com/office/2007/relationships/media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検索エンジン対策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ネットショップ運用講座</a:t>
            </a:r>
          </a:p>
        </p:txBody>
      </p:sp>
    </p:spTree>
    <p:extLst>
      <p:ext uri="{BB962C8B-B14F-4D97-AF65-F5344CB8AC3E}">
        <p14:creationId xmlns:p14="http://schemas.microsoft.com/office/powerpoint/2010/main" val="393700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895471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１．ページタイトル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２．ナビゲーション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３．見出し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４．ページ概要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５・パンくずナビ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６．本文中のキーワード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５．サイトのわかりやすさ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　（動画や画像）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１．他のサイトからの被リンク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（量より質）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２．ブログ、ツイッター、フェイス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ブック、ソーシャルブックマーク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などソーシャルメディアからの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いい</a:t>
                      </a:r>
                      <a:r>
                        <a:rPr kumimoji="1" lang="ja-JP" altLang="en-US" sz="1600" dirty="0" err="1"/>
                        <a:t>ねや</a:t>
                      </a:r>
                      <a:r>
                        <a:rPr kumimoji="1" lang="ja-JP" altLang="en-US" sz="1600" dirty="0"/>
                        <a:t>シェアの数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１．テキストボリューム</a:t>
                      </a:r>
                      <a:endParaRPr kumimoji="1" lang="en-US" altLang="ja-JP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２．文章構造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３．内部リンクの数と整合性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４．更新頻度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５．キーワードと内容の関連性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６．サイトの古さ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１．グーグルサーチコンソール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kumimoji="1" lang="ja-JP" altLang="en-US" sz="1600" dirty="0" err="1"/>
                        <a:t>への</a:t>
                      </a:r>
                      <a:r>
                        <a:rPr kumimoji="1" lang="ja-JP" altLang="en-US" sz="1600" dirty="0"/>
                        <a:t>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２．モバイルでの見やすさ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３．グーグルプレイスなどへの登録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４．ドメインを取る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５．アドワーズ広告を出す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51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252591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rgbClr val="C00000"/>
                          </a:solidFill>
                        </a:rPr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１．ページタイトル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２．ナビゲーション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３．見出し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４．ページ概要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５・パンくずナビ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６．本文中のキーワード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５．サイトのわかりやすさ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（動画や画像）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７</a:t>
                      </a:r>
                      <a:r>
                        <a:rPr kumimoji="1" lang="en-US" altLang="ja-JP" sz="1600" b="1" dirty="0">
                          <a:solidFill>
                            <a:srgbClr val="C00000"/>
                          </a:solidFill>
                        </a:rPr>
                        <a:t>.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１．他のサイトからの被リンク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（量より質）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２．ブログ、ツイッター、フェイス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ブック、ソーシャルブックマーク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などソーシャルメディアからの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いい</a:t>
                      </a:r>
                      <a:r>
                        <a:rPr kumimoji="1" lang="ja-JP" altLang="en-US" sz="1600" dirty="0" err="1"/>
                        <a:t>ねや</a:t>
                      </a:r>
                      <a:r>
                        <a:rPr kumimoji="1" lang="ja-JP" altLang="en-US" sz="1600" dirty="0"/>
                        <a:t>シェアの数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１．テキストボリューム</a:t>
                      </a:r>
                      <a:endParaRPr kumimoji="1" lang="en-US" altLang="ja-JP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２．文章構造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３．内部リンクの数と整合性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４．更新頻度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５．キーワードと内容の関連性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６．サイトの古さ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１．グーグルサーチコンソール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kumimoji="1" lang="ja-JP" altLang="en-US" sz="1600" dirty="0" err="1"/>
                        <a:t>への</a:t>
                      </a:r>
                      <a:r>
                        <a:rPr kumimoji="1" lang="ja-JP" altLang="en-US" sz="1600" dirty="0"/>
                        <a:t>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２．モバイルでの見やすさ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３．グーグルプレイスなどへの登録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４．ドメインを取る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５．アドワーズ広告を出す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83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99866" y="54868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3600" dirty="0">
                <a:solidFill>
                  <a:srgbClr val="FF0000"/>
                </a:solidFill>
                <a:latin typeface="HGP創英角ｺﾞｼｯｸUB" pitchFamily="50" charset="-128"/>
              </a:rPr>
              <a:t>最重要キーワードをタイトルに入れましょう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780928"/>
            <a:ext cx="6029611" cy="280831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5536" y="1358926"/>
            <a:ext cx="8939369" cy="707886"/>
          </a:xfrm>
          <a:prstGeom prst="rect">
            <a:avLst/>
          </a:prstGeom>
          <a:noFill/>
          <a:ln w="25400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4000" dirty="0"/>
              <a:t>キーワードの数は</a:t>
            </a:r>
            <a:r>
              <a:rPr lang="en-US" altLang="ja-JP" sz="4000" dirty="0"/>
              <a:t>3</a:t>
            </a:r>
            <a:r>
              <a:rPr lang="ja-JP" altLang="en-US" sz="4000" dirty="0"/>
              <a:t>～</a:t>
            </a:r>
            <a:r>
              <a:rPr lang="en-US" altLang="ja-JP" sz="4000" dirty="0"/>
              <a:t>5</a:t>
            </a:r>
            <a:r>
              <a:rPr lang="ja-JP" altLang="en-US" sz="4000" dirty="0"/>
              <a:t>くらいまで</a:t>
            </a:r>
          </a:p>
        </p:txBody>
      </p:sp>
    </p:spTree>
    <p:extLst>
      <p:ext uri="{BB962C8B-B14F-4D97-AF65-F5344CB8AC3E}">
        <p14:creationId xmlns:p14="http://schemas.microsoft.com/office/powerpoint/2010/main" val="15995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3575" y="1124744"/>
            <a:ext cx="7416824" cy="12241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algn="l" eaLnBrk="1" hangingPunct="1">
              <a:lnSpc>
                <a:spcPct val="200000"/>
              </a:lnSpc>
            </a:pPr>
            <a:r>
              <a:rPr lang="ja-JP" altLang="en-US" sz="54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タイトルに入れる</a:t>
            </a:r>
            <a:br>
              <a:rPr lang="en-US" altLang="ja-JP" sz="54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en-US" sz="54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キーワードの作り方</a:t>
            </a:r>
          </a:p>
        </p:txBody>
      </p:sp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56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332656"/>
            <a:ext cx="5729287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36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キーワードの基本１</a:t>
            </a:r>
          </a:p>
        </p:txBody>
      </p:sp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81924" name="Rectangle 26"/>
          <p:cNvSpPr>
            <a:spLocks noChangeArrowheads="1"/>
          </p:cNvSpPr>
          <p:nvPr/>
        </p:nvSpPr>
        <p:spPr bwMode="auto">
          <a:xfrm>
            <a:off x="257080" y="1412776"/>
            <a:ext cx="8051303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>
                <a:solidFill>
                  <a:srgbClr val="FF0000"/>
                </a:solidFill>
              </a:rPr>
              <a:t>・軸キーワード　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3200" dirty="0">
                <a:solidFill>
                  <a:srgbClr val="FF0000"/>
                </a:solidFill>
              </a:rPr>
              <a:t>→　商品名、サービス名、サービスの対象となるものなど、軸になるキーワード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3200" dirty="0"/>
              <a:t>例　コンタクトレンズ</a:t>
            </a:r>
            <a:endParaRPr lang="en-US" altLang="ja-JP" sz="3200" dirty="0"/>
          </a:p>
          <a:p>
            <a:pPr>
              <a:spcBef>
                <a:spcPct val="50000"/>
              </a:spcBef>
            </a:pPr>
            <a:r>
              <a:rPr lang="ja-JP" altLang="en-US" sz="3200" dirty="0"/>
              <a:t>　ビジネスホテル　</a:t>
            </a:r>
            <a:endParaRPr lang="en-US" altLang="ja-JP" sz="3200" dirty="0"/>
          </a:p>
          <a:p>
            <a:pPr>
              <a:spcBef>
                <a:spcPct val="50000"/>
              </a:spcBef>
            </a:pPr>
            <a:r>
              <a:rPr lang="ja-JP" altLang="en-US" sz="3200" dirty="0"/>
              <a:t>　脂肪</a:t>
            </a:r>
            <a:endParaRPr lang="en-US" altLang="ja-JP" sz="3200" dirty="0"/>
          </a:p>
          <a:p>
            <a:pPr>
              <a:spcBef>
                <a:spcPct val="50000"/>
              </a:spcBef>
            </a:pPr>
            <a:r>
              <a:rPr lang="ja-JP" altLang="en-US" sz="3200" dirty="0"/>
              <a:t>　浮気　など　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32901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583555" y="1412776"/>
            <a:ext cx="777686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/>
              <a:t>・</a:t>
            </a:r>
            <a:r>
              <a:rPr lang="ja-JP" altLang="en-US" sz="4000" b="1" dirty="0">
                <a:solidFill>
                  <a:srgbClr val="FF0000"/>
                </a:solidFill>
              </a:rPr>
              <a:t>掛け合わせワード</a:t>
            </a:r>
            <a:endParaRPr lang="en-US" altLang="ja-JP" sz="4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dirty="0">
                <a:solidFill>
                  <a:schemeClr val="accent1"/>
                </a:solidFill>
              </a:rPr>
              <a:t>　　→　</a:t>
            </a:r>
            <a:r>
              <a:rPr lang="ja-JP" altLang="en-US" sz="2800" b="1" dirty="0">
                <a:solidFill>
                  <a:schemeClr val="accent1"/>
                </a:solidFill>
              </a:rPr>
              <a:t>軸キーワードと組み合わせて使う言葉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rgbClr val="FF0000"/>
                </a:solidFill>
              </a:rPr>
              <a:t>アクション言葉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　→動きを表す言葉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br>
              <a:rPr lang="en-US" altLang="ja-JP" dirty="0"/>
            </a:br>
            <a:endParaRPr lang="ja-JP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332656"/>
            <a:ext cx="5729287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36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キーワードの基本２</a:t>
            </a:r>
          </a:p>
        </p:txBody>
      </p:sp>
    </p:spTree>
    <p:extLst>
      <p:ext uri="{BB962C8B-B14F-4D97-AF65-F5344CB8AC3E}">
        <p14:creationId xmlns:p14="http://schemas.microsoft.com/office/powerpoint/2010/main" val="396105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95536" y="1351508"/>
            <a:ext cx="770485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rgbClr val="FF0000"/>
                </a:solidFill>
              </a:rPr>
              <a:t>軸キーワード　＋　アクション言葉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例　ホテル　予約　（ホテルを予約する）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浮気　調査　（浮気を調査する）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ホームページ　作成 （ホームページを作成する）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脂肪　吸引</a:t>
            </a:r>
            <a:r>
              <a:rPr lang="en-US" altLang="ja-JP" sz="2800" b="1" dirty="0">
                <a:solidFill>
                  <a:schemeClr val="accent1"/>
                </a:solidFill>
              </a:rPr>
              <a:t> </a:t>
            </a:r>
            <a:r>
              <a:rPr lang="ja-JP" altLang="en-US" sz="2800" b="1" dirty="0">
                <a:solidFill>
                  <a:schemeClr val="accent1"/>
                </a:solidFill>
              </a:rPr>
              <a:t>（脂肪を吸引する）</a:t>
            </a:r>
            <a:br>
              <a:rPr lang="en-US" altLang="ja-JP" sz="2800" b="1" dirty="0">
                <a:solidFill>
                  <a:schemeClr val="accent1"/>
                </a:solidFill>
              </a:rPr>
            </a:br>
            <a:endParaRPr lang="ja-JP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332656"/>
            <a:ext cx="5729287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36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キーワードの基本３</a:t>
            </a:r>
          </a:p>
        </p:txBody>
      </p:sp>
    </p:spTree>
    <p:extLst>
      <p:ext uri="{BB962C8B-B14F-4D97-AF65-F5344CB8AC3E}">
        <p14:creationId xmlns:p14="http://schemas.microsoft.com/office/powerpoint/2010/main" val="131679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95536" y="1351508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rgbClr val="FF0000"/>
                </a:solidFill>
              </a:rPr>
              <a:t>地域名 ＋ 軸キーワード ＋ アクション言葉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例　群馬　ホテル　予約　（群馬のホテル予約なら）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北関東　浮気　調査　（北関東の浮気調査はお任せ）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桐生　ホームページ　作成 </a:t>
            </a:r>
            <a:br>
              <a:rPr lang="en-US" altLang="ja-JP" sz="2800" b="1" dirty="0">
                <a:solidFill>
                  <a:schemeClr val="accent1"/>
                </a:solidFill>
              </a:rPr>
            </a:br>
            <a:r>
              <a:rPr lang="ja-JP" altLang="en-US" sz="2800" b="1" dirty="0">
                <a:solidFill>
                  <a:schemeClr val="accent1"/>
                </a:solidFill>
              </a:rPr>
              <a:t>　（桐生でホームページを作成するなら）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お腹　脂肪　吸引</a:t>
            </a:r>
            <a:r>
              <a:rPr lang="en-US" altLang="ja-JP" sz="2800" b="1" dirty="0">
                <a:solidFill>
                  <a:schemeClr val="accent1"/>
                </a:solidFill>
              </a:rPr>
              <a:t> </a:t>
            </a:r>
            <a:r>
              <a:rPr lang="ja-JP" altLang="en-US" sz="2800" b="1" dirty="0">
                <a:solidFill>
                  <a:schemeClr val="accent1"/>
                </a:solidFill>
              </a:rPr>
              <a:t>（お腹の脂肪を吸引）</a:t>
            </a:r>
            <a:br>
              <a:rPr lang="en-US" altLang="ja-JP" sz="2800" b="1" dirty="0">
                <a:solidFill>
                  <a:schemeClr val="accent1"/>
                </a:solidFill>
              </a:rPr>
            </a:br>
            <a:endParaRPr lang="ja-JP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332656"/>
            <a:ext cx="5729287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36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キーワードの基本４</a:t>
            </a:r>
          </a:p>
        </p:txBody>
      </p:sp>
    </p:spTree>
    <p:extLst>
      <p:ext uri="{BB962C8B-B14F-4D97-AF65-F5344CB8AC3E}">
        <p14:creationId xmlns:p14="http://schemas.microsoft.com/office/powerpoint/2010/main" val="4205015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95536" y="1351508"/>
            <a:ext cx="84249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rgbClr val="FF0000"/>
                </a:solidFill>
              </a:rPr>
              <a:t>社名や屋号を追加する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例　北関東の浮気調査はお任せ　○○法律事務所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　桐生でホームページを作成　わたらせ</a:t>
            </a:r>
            <a:r>
              <a:rPr lang="en-US" altLang="ja-JP" sz="2800" b="1" dirty="0">
                <a:solidFill>
                  <a:schemeClr val="accent1"/>
                </a:solidFill>
              </a:rPr>
              <a:t>PC</a:t>
            </a:r>
            <a:r>
              <a:rPr lang="ja-JP" altLang="en-US" sz="2800" b="1" dirty="0">
                <a:solidFill>
                  <a:schemeClr val="accent1"/>
                </a:solidFill>
              </a:rPr>
              <a:t>スクエア</a:t>
            </a:r>
            <a:endParaRPr lang="en-US" altLang="ja-JP" sz="2800" b="1" dirty="0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chemeClr val="accent1"/>
                </a:solidFill>
              </a:rPr>
              <a:t>　　お腹の脂肪を吸引は○○クリニック</a:t>
            </a:r>
            <a:br>
              <a:rPr lang="en-US" altLang="ja-JP" sz="2800" b="1" dirty="0">
                <a:solidFill>
                  <a:schemeClr val="accent1"/>
                </a:solidFill>
              </a:rPr>
            </a:br>
            <a:endParaRPr lang="ja-JP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332656"/>
            <a:ext cx="5729287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3600" b="0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キーワードの基本５</a:t>
            </a:r>
          </a:p>
        </p:txBody>
      </p:sp>
    </p:spTree>
    <p:extLst>
      <p:ext uri="{BB962C8B-B14F-4D97-AF65-F5344CB8AC3E}">
        <p14:creationId xmlns:p14="http://schemas.microsoft.com/office/powerpoint/2010/main" val="15206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4" y="2852911"/>
            <a:ext cx="76009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80528" y="404664"/>
            <a:ext cx="5507953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kumimoji="1" lang="ja-JP" altLang="en-US" sz="3200" b="0" dirty="0">
                <a:solidFill>
                  <a:schemeClr val="accent1"/>
                </a:solidFill>
                <a:effectLst/>
                <a:latin typeface="Arial" charset="0"/>
                <a:ea typeface="HGP創英角ｺﾞｼｯｸUB" pitchFamily="50" charset="-128"/>
              </a:rPr>
              <a:t>ページ概要を入れましょう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71415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835696" y="4869152"/>
            <a:ext cx="5976664" cy="504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2400"/>
            <a:ext cx="2552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線矢印コネクタ 13"/>
          <p:cNvCxnSpPr>
            <a:cxnSpLocks noChangeShapeType="1"/>
          </p:cNvCxnSpPr>
          <p:nvPr/>
        </p:nvCxnSpPr>
        <p:spPr bwMode="auto">
          <a:xfrm flipH="1">
            <a:off x="5652120" y="4149080"/>
            <a:ext cx="432048" cy="57606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正方形/長方形 19"/>
          <p:cNvSpPr/>
          <p:nvPr/>
        </p:nvSpPr>
        <p:spPr>
          <a:xfrm>
            <a:off x="6084168" y="2852910"/>
            <a:ext cx="2304256" cy="12961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7464" y="1268760"/>
            <a:ext cx="51750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algn="l">
              <a:lnSpc>
                <a:spcPts val="3600"/>
              </a:lnSpc>
            </a:pPr>
            <a:r>
              <a:rPr lang="ja-JP" altLang="en-US" sz="2800" dirty="0">
                <a:solidFill>
                  <a:srgbClr val="333333"/>
                </a:solidFill>
                <a:latin typeface="Arial" charset="0"/>
                <a:ea typeface="HGP創英角ｺﾞｼｯｸUB" pitchFamily="50" charset="-128"/>
              </a:rPr>
              <a:t>説明文に検索してほしい</a:t>
            </a:r>
            <a:endParaRPr lang="en-US" altLang="ja-JP" sz="2800" dirty="0">
              <a:solidFill>
                <a:srgbClr val="333333"/>
              </a:solidFill>
              <a:latin typeface="Arial" charset="0"/>
              <a:ea typeface="HGP創英角ｺﾞｼｯｸUB" pitchFamily="50" charset="-128"/>
            </a:endParaRPr>
          </a:p>
          <a:p>
            <a:pPr marL="719138" algn="l">
              <a:lnSpc>
                <a:spcPts val="3600"/>
              </a:lnSpc>
            </a:pPr>
            <a:r>
              <a:rPr lang="ja-JP" altLang="en-US" sz="2800" dirty="0">
                <a:solidFill>
                  <a:srgbClr val="333333"/>
                </a:solidFill>
                <a:latin typeface="Arial" charset="0"/>
                <a:ea typeface="HGP創英角ｺﾞｼｯｸUB" pitchFamily="50" charset="-128"/>
              </a:rPr>
              <a:t>キーワードも盛り込む</a:t>
            </a:r>
          </a:p>
        </p:txBody>
      </p:sp>
    </p:spTree>
    <p:extLst>
      <p:ext uri="{BB962C8B-B14F-4D97-AF65-F5344CB8AC3E}">
        <p14:creationId xmlns:p14="http://schemas.microsoft.com/office/powerpoint/2010/main" val="31150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代表的なネット集客対策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899592" y="1484784"/>
            <a:ext cx="7056784" cy="1752600"/>
          </a:xfrm>
        </p:spPr>
        <p:txBody>
          <a:bodyPr/>
          <a:lstStyle/>
          <a:p>
            <a:r>
              <a:rPr kumimoji="1" lang="en-US" altLang="ja-JP" dirty="0"/>
              <a:t>SEO</a:t>
            </a:r>
            <a:r>
              <a:rPr kumimoji="1" lang="ja-JP" altLang="en-US" dirty="0"/>
              <a:t>（検索エンジン最適化）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サーチ・エンジン・オプティミゼーション</a:t>
            </a:r>
            <a:endParaRPr kumimoji="1" lang="ja-JP" altLang="en-US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933912" y="3009156"/>
            <a:ext cx="705678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SEM</a:t>
            </a:r>
            <a:r>
              <a:rPr lang="ja-JP" altLang="en-US" dirty="0"/>
              <a:t>（キーワード広告）</a:t>
            </a:r>
            <a:endParaRPr lang="en-US" altLang="ja-JP" dirty="0"/>
          </a:p>
          <a:p>
            <a:pPr marL="0" indent="0">
              <a:buFont typeface="Arial" pitchFamily="34" charset="0"/>
              <a:buNone/>
            </a:pPr>
            <a:r>
              <a:rPr lang="ja-JP" altLang="en-US" dirty="0"/>
              <a:t>サーチ・エンジン・マーケティング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933912" y="4533528"/>
            <a:ext cx="705678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SMO</a:t>
            </a:r>
            <a:r>
              <a:rPr lang="ja-JP" altLang="en-US" dirty="0"/>
              <a:t>（ソーシャルメディア最適化）</a:t>
            </a:r>
            <a:endParaRPr lang="en-US" altLang="ja-JP" dirty="0"/>
          </a:p>
          <a:p>
            <a:pPr marL="0" indent="0">
              <a:buFont typeface="Arial" pitchFamily="34" charset="0"/>
              <a:buNone/>
            </a:pPr>
            <a:r>
              <a:rPr lang="ja-JP" altLang="en-US" dirty="0"/>
              <a:t>ソーシャルメディア・オプティミゼーション</a:t>
            </a:r>
          </a:p>
        </p:txBody>
      </p:sp>
    </p:spTree>
    <p:extLst>
      <p:ext uri="{BB962C8B-B14F-4D97-AF65-F5344CB8AC3E}">
        <p14:creationId xmlns:p14="http://schemas.microsoft.com/office/powerpoint/2010/main" val="50760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1" y="188640"/>
            <a:ext cx="8674997" cy="7200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2800" dirty="0">
                <a:solidFill>
                  <a:srgbClr val="333333"/>
                </a:solidFill>
                <a:latin typeface="Arial" charset="0"/>
                <a:ea typeface="HGP創英角ｺﾞｼｯｸUB" pitchFamily="50" charset="-128"/>
              </a:rPr>
              <a:t>ページ概要</a:t>
            </a:r>
            <a:r>
              <a:rPr kumimoji="1" lang="ja-JP" altLang="en-US" sz="2800" b="0" dirty="0">
                <a:solidFill>
                  <a:srgbClr val="333333"/>
                </a:solidFill>
                <a:effectLst/>
                <a:latin typeface="Arial" charset="0"/>
                <a:ea typeface="HGP創英角ｺﾞｼｯｸUB" pitchFamily="50" charset="-128"/>
              </a:rPr>
              <a:t>　</a:t>
            </a:r>
            <a:r>
              <a:rPr lang="ja-JP" altLang="en-US" sz="2800" dirty="0">
                <a:solidFill>
                  <a:srgbClr val="333333"/>
                </a:solidFill>
                <a:latin typeface="Arial" charset="0"/>
                <a:ea typeface="HGP創英角ｺﾞｼｯｸUB" pitchFamily="50" charset="-128"/>
              </a:rPr>
              <a:t>がある場合と無い場合</a:t>
            </a:r>
            <a:r>
              <a:rPr kumimoji="1" lang="ja-JP" altLang="en-US" sz="2800" b="0" dirty="0">
                <a:solidFill>
                  <a:srgbClr val="333333"/>
                </a:solidFill>
                <a:effectLst/>
                <a:latin typeface="Arial" charset="0"/>
                <a:ea typeface="HGP創英角ｺﾞｼｯｸUB" pitchFamily="50" charset="-128"/>
              </a:rPr>
              <a:t>　　　 </a:t>
            </a:r>
            <a:r>
              <a:rPr kumimoji="1" lang="en-US" altLang="ja-JP" sz="2800" b="0" dirty="0">
                <a:solidFill>
                  <a:srgbClr val="333333"/>
                </a:solidFill>
                <a:effectLst/>
                <a:latin typeface="Arial" charset="0"/>
                <a:ea typeface="HGP創英角ｺﾞｼｯｸUB" pitchFamily="50" charset="-128"/>
                <a:hlinkClick r:id="rId4"/>
              </a:rPr>
              <a:t>Google</a:t>
            </a:r>
            <a:endParaRPr kumimoji="1" lang="ja-JP" altLang="en-US" sz="2800" b="0" dirty="0">
              <a:solidFill>
                <a:srgbClr val="333333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graphicFrame>
        <p:nvGraphicFramePr>
          <p:cNvPr id="1116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749375"/>
              </p:ext>
            </p:extLst>
          </p:nvPr>
        </p:nvGraphicFramePr>
        <p:xfrm>
          <a:off x="0" y="625375"/>
          <a:ext cx="9144000" cy="539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" name="ビットマップ イメージ" r:id="rId5" imgW="5601482" imgH="3304762" progId="Paint.Picture">
                  <p:embed/>
                </p:oleObj>
              </mc:Choice>
              <mc:Fallback>
                <p:oleObj name="ビットマップ イメージ" r:id="rId5" imgW="5601482" imgH="3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5375"/>
                        <a:ext cx="9144000" cy="539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5594350" y="2687638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無し：自動で要約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721350" y="5373688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有り：設定した文章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-13266" y="6021288"/>
            <a:ext cx="8867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3600" dirty="0">
                <a:solidFill>
                  <a:srgbClr val="FF3300"/>
                </a:solidFill>
              </a:rPr>
              <a:t>検索結果にサイトの説明を表示させる</a:t>
            </a:r>
          </a:p>
        </p:txBody>
      </p:sp>
    </p:spTree>
    <p:extLst>
      <p:ext uri="{BB962C8B-B14F-4D97-AF65-F5344CB8AC3E}">
        <p14:creationId xmlns:p14="http://schemas.microsoft.com/office/powerpoint/2010/main" val="3951799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04631" y="404664"/>
            <a:ext cx="8696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itchFamily="50" charset="-128"/>
              </a:rPr>
              <a:t>見出しに重要キーワードを入れましょう</a:t>
            </a:r>
            <a:endParaRPr lang="ja-JP" altLang="en-US" sz="40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93" y="1628800"/>
            <a:ext cx="5895975" cy="14954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368" y="3861048"/>
            <a:ext cx="5867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66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04630" y="128826"/>
            <a:ext cx="8696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4000" dirty="0"/>
              <a:t>本文中のキーワード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68878" y="5662749"/>
            <a:ext cx="8116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 dirty="0">
                <a:solidFill>
                  <a:srgbClr val="FF0000"/>
                </a:solidFill>
              </a:rPr>
              <a:t>本文中にキーワードを</a:t>
            </a:r>
            <a:r>
              <a:rPr lang="en-US" altLang="ja-JP" sz="3600" dirty="0">
                <a:solidFill>
                  <a:srgbClr val="FF0000"/>
                </a:solidFill>
              </a:rPr>
              <a:t>5</a:t>
            </a:r>
            <a:r>
              <a:rPr lang="ja-JP" altLang="en-US" sz="3600" dirty="0">
                <a:solidFill>
                  <a:srgbClr val="FF0000"/>
                </a:solidFill>
              </a:rPr>
              <a:t>個程度ちりばめる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44597"/>
            <a:ext cx="7044314" cy="396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2479" y="836712"/>
            <a:ext cx="8696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3600" dirty="0">
                <a:solidFill>
                  <a:srgbClr val="FF0000"/>
                </a:solidFill>
              </a:rPr>
              <a:t>「ネットショップ教室」で検索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1586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95536" y="2708920"/>
            <a:ext cx="81163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 dirty="0">
                <a:solidFill>
                  <a:srgbClr val="FF0000"/>
                </a:solidFill>
              </a:rPr>
              <a:t>検索スパム（検索エンジンを惑わす悪意のあるサイト）と見られないようにする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3677" y="836712"/>
            <a:ext cx="8696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4000" dirty="0"/>
              <a:t>不自然なキーワードの連呼は逆効果</a:t>
            </a:r>
          </a:p>
        </p:txBody>
      </p:sp>
    </p:spTree>
    <p:extLst>
      <p:ext uri="{BB962C8B-B14F-4D97-AF65-F5344CB8AC3E}">
        <p14:creationId xmlns:p14="http://schemas.microsoft.com/office/powerpoint/2010/main" val="312179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1071562"/>
            <a:ext cx="7010659" cy="516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640"/>
            <a:ext cx="8613775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719138" eaLnBrk="1" hangingPunct="1"/>
            <a:r>
              <a:rPr lang="ja-JP" altLang="en-US" dirty="0">
                <a:solidFill>
                  <a:srgbClr val="333333"/>
                </a:solidFill>
                <a:latin typeface="Arial" charset="0"/>
                <a:ea typeface="HGP創英角ｺﾞｼｯｸUB" pitchFamily="50" charset="-128"/>
              </a:rPr>
              <a:t>画像に代替テキストを入れましょう</a:t>
            </a:r>
            <a:endParaRPr kumimoji="1" lang="ja-JP" altLang="en-US" b="0" dirty="0">
              <a:solidFill>
                <a:srgbClr val="333333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94212" name="Oval 4"/>
          <p:cNvSpPr>
            <a:spLocks noChangeArrowheads="1"/>
          </p:cNvSpPr>
          <p:nvPr/>
        </p:nvSpPr>
        <p:spPr bwMode="auto">
          <a:xfrm>
            <a:off x="1301894" y="4869161"/>
            <a:ext cx="1625600" cy="72008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 flipV="1">
            <a:off x="5004048" y="3654436"/>
            <a:ext cx="535671" cy="58180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9021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テキスト ボックス 3"/>
          <p:cNvSpPr txBox="1">
            <a:spLocks noChangeArrowheads="1"/>
          </p:cNvSpPr>
          <p:nvPr/>
        </p:nvSpPr>
        <p:spPr bwMode="auto">
          <a:xfrm>
            <a:off x="735013" y="548680"/>
            <a:ext cx="76578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600" dirty="0"/>
              <a:t>因みに画像をコンピューターから見たら</a:t>
            </a:r>
            <a:endParaRPr lang="en-US" altLang="ja-JP" sz="3600" dirty="0"/>
          </a:p>
          <a:p>
            <a:pPr eaLnBrk="1" hangingPunct="1"/>
            <a:r>
              <a:rPr lang="ja-JP" altLang="en-US" sz="3600" dirty="0"/>
              <a:t>意味の無い点の集まりでしかありません</a:t>
            </a:r>
          </a:p>
        </p:txBody>
      </p:sp>
      <p:pic>
        <p:nvPicPr>
          <p:cNvPr id="1026" name="Picture 2" descr="カラーハーフトー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2" y="1988840"/>
            <a:ext cx="47625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カラーハーフトー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79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00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940779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１．ページタイトル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２．ナビゲーション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３．見出し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４．ページ概要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５・パンくずナビ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６．本文中のキーワード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５．サイトのわかりやすさ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　（動画や画像）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１．他のサイトからの被リンク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（量より質）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２．ブログ、ツイッター、フェイス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ブック、ソーシャルブックマーク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などソーシャルメディアからの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いい</a:t>
                      </a:r>
                      <a:r>
                        <a:rPr kumimoji="1" lang="ja-JP" altLang="en-US" sz="1600" dirty="0" err="1"/>
                        <a:t>ねや</a:t>
                      </a:r>
                      <a:r>
                        <a:rPr kumimoji="1" lang="ja-JP" altLang="en-US" sz="1600" dirty="0"/>
                        <a:t>シェアの数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rgbClr val="C00000"/>
                          </a:solidFill>
                        </a:rPr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１．テキストボリューム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２．文章構造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３．内部リンクの数と整合性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</a:rPr>
                        <a:t>４．更新頻度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</a:rPr>
                        <a:t>５．キーワードと内容の関連性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</a:rPr>
                        <a:t>６．サイトの古さ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</a:rPr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１．グーグルサーチコンソール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kumimoji="1" lang="ja-JP" altLang="en-US" sz="1600" dirty="0" err="1"/>
                        <a:t>への</a:t>
                      </a:r>
                      <a:r>
                        <a:rPr kumimoji="1" lang="ja-JP" altLang="en-US" sz="1600" dirty="0"/>
                        <a:t>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２．モバイルでの見やすさ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３．グーグルプレイスなどへの登録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４．ドメインを取る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５．アドワーズ広告を出す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250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52400"/>
            <a:ext cx="7918450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kumimoji="1" lang="ja-JP" altLang="en-US" sz="4000" b="0" dirty="0">
                <a:solidFill>
                  <a:schemeClr val="tx2"/>
                </a:solidFill>
                <a:effectLst/>
                <a:latin typeface="Arial" charset="0"/>
                <a:ea typeface="HGP創英角ｺﾞｼｯｸUB" pitchFamily="50" charset="-128"/>
              </a:rPr>
              <a:t>テキストボリューム</a:t>
            </a:r>
          </a:p>
        </p:txBody>
      </p:sp>
      <p:sp>
        <p:nvSpPr>
          <p:cNvPr id="82947" name="テキスト ボックス 2"/>
          <p:cNvSpPr txBox="1">
            <a:spLocks noChangeArrowheads="1"/>
          </p:cNvSpPr>
          <p:nvPr/>
        </p:nvSpPr>
        <p:spPr bwMode="auto">
          <a:xfrm>
            <a:off x="395536" y="908720"/>
            <a:ext cx="8258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200" dirty="0"/>
              <a:t>とにかくテキスト量を増やす。</a:t>
            </a:r>
            <a:endParaRPr lang="en-US" altLang="ja-JP" sz="32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95536" y="13453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err="1"/>
              <a:t>Jimdo</a:t>
            </a:r>
            <a:r>
              <a:rPr lang="ja-JP" altLang="en-US" sz="3600" dirty="0"/>
              <a:t>ブログでテキスト量を増やしましょう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" y="2488332"/>
            <a:ext cx="75723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178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5653"/>
            <a:ext cx="7902926" cy="445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99592" y="119839"/>
            <a:ext cx="720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ja-JP" altLang="en-US" sz="3600" dirty="0">
                <a:solidFill>
                  <a:srgbClr val="FF0000"/>
                </a:solidFill>
              </a:rPr>
              <a:t>ナビゲーションやリンクの文字に重要ワードを入れましょう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4716016" y="2348880"/>
            <a:ext cx="917746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83568" y="4030038"/>
            <a:ext cx="989754" cy="2630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57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9592" y="0"/>
            <a:ext cx="7918450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719138" eaLnBrk="1" hangingPunct="1"/>
            <a:r>
              <a:rPr kumimoji="1" lang="ja-JP" altLang="en-US" b="0" dirty="0">
                <a:solidFill>
                  <a:srgbClr val="333333"/>
                </a:solidFill>
                <a:effectLst/>
                <a:latin typeface="Arial" charset="0"/>
                <a:ea typeface="HGP創英角ｺﾞｼｯｸUB" pitchFamily="50" charset="-128"/>
              </a:rPr>
              <a:t>リンク文字を工夫する</a:t>
            </a:r>
          </a:p>
        </p:txBody>
      </p:sp>
      <p:sp>
        <p:nvSpPr>
          <p:cNvPr id="1092611" name="Text Box 3"/>
          <p:cNvSpPr txBox="1">
            <a:spLocks noChangeArrowheads="1"/>
          </p:cNvSpPr>
          <p:nvPr/>
        </p:nvSpPr>
        <p:spPr bwMode="auto">
          <a:xfrm>
            <a:off x="295275" y="817563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itchFamily="50" charset="-128"/>
              </a:rPr>
              <a:t>「詳細」が検索キーワードでは売れない</a:t>
            </a:r>
          </a:p>
        </p:txBody>
      </p:sp>
      <p:graphicFrame>
        <p:nvGraphicFramePr>
          <p:cNvPr id="84996" name="Object 5"/>
          <p:cNvGraphicFramePr>
            <a:graphicFrameLocks noChangeAspect="1"/>
          </p:cNvGraphicFramePr>
          <p:nvPr/>
        </p:nvGraphicFramePr>
        <p:xfrm>
          <a:off x="5991225" y="1876425"/>
          <a:ext cx="2698750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7" name="ビットマップ イメージ" r:id="rId4" imgW="1009791" imgH="495369" progId="PBrush">
                  <p:embed/>
                </p:oleObj>
              </mc:Choice>
              <mc:Fallback>
                <p:oleObj name="ビットマップ イメージ" r:id="rId4" imgW="1009791" imgH="49536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225" y="1876425"/>
                        <a:ext cx="2698750" cy="132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7" name="Oval 6"/>
          <p:cNvSpPr>
            <a:spLocks noChangeArrowheads="1"/>
          </p:cNvSpPr>
          <p:nvPr/>
        </p:nvSpPr>
        <p:spPr bwMode="auto">
          <a:xfrm>
            <a:off x="5324475" y="1724025"/>
            <a:ext cx="3752850" cy="18573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5991225" y="4171950"/>
            <a:ext cx="2514600" cy="15557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u="sng">
                <a:solidFill>
                  <a:schemeClr val="accent2"/>
                </a:solidFill>
              </a:rPr>
              <a:t>商品詳細はコチラ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/>
              <a:t>↓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u="sng">
                <a:solidFill>
                  <a:schemeClr val="accent2"/>
                </a:solidFill>
              </a:rPr>
              <a:t>青森りんごの詳細</a:t>
            </a:r>
            <a:endParaRPr lang="ja-JP" altLang="en-US"/>
          </a:p>
        </p:txBody>
      </p:sp>
      <p:pic>
        <p:nvPicPr>
          <p:cNvPr id="8499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724025"/>
            <a:ext cx="5103813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66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61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それぞれの特徴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507266"/>
              </p:ext>
            </p:extLst>
          </p:nvPr>
        </p:nvGraphicFramePr>
        <p:xfrm>
          <a:off x="539552" y="1417460"/>
          <a:ext cx="8147248" cy="490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339">
                  <a:extLst>
                    <a:ext uri="{9D8B030D-6E8A-4147-A177-3AD203B41FA5}">
                      <a16:colId xmlns:a16="http://schemas.microsoft.com/office/drawing/2014/main" val="3004504542"/>
                    </a:ext>
                  </a:extLst>
                </a:gridCol>
                <a:gridCol w="3131269">
                  <a:extLst>
                    <a:ext uri="{9D8B030D-6E8A-4147-A177-3AD203B41FA5}">
                      <a16:colId xmlns:a16="http://schemas.microsoft.com/office/drawing/2014/main" val="3202139046"/>
                    </a:ext>
                  </a:extLst>
                </a:gridCol>
                <a:gridCol w="2674640">
                  <a:extLst>
                    <a:ext uri="{9D8B030D-6E8A-4147-A177-3AD203B41FA5}">
                      <a16:colId xmlns:a16="http://schemas.microsoft.com/office/drawing/2014/main" val="3375011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600" dirty="0"/>
                        <a:t>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メリット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デメリット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0627823"/>
                  </a:ext>
                </a:extLst>
              </a:tr>
              <a:tr h="2091540">
                <a:tc>
                  <a:txBody>
                    <a:bodyPr/>
                    <a:lstStyle/>
                    <a:p>
                      <a:r>
                        <a:rPr kumimoji="1" lang="en-US" altLang="ja-JP" sz="3600" dirty="0"/>
                        <a:t>SEO</a:t>
                      </a:r>
                    </a:p>
                    <a:p>
                      <a:r>
                        <a:rPr kumimoji="1" lang="ja-JP" altLang="en-US" sz="2800" dirty="0"/>
                        <a:t>検索エンジン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dirty="0"/>
                        <a:t>基本無料</a:t>
                      </a:r>
                      <a:endParaRPr kumimoji="1" lang="en-US" altLang="ja-JP" sz="2400" dirty="0"/>
                    </a:p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dirty="0"/>
                        <a:t>一度上がれば比較的安定した効果が期待できる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効果が表れるまでに時間がかかる</a:t>
                      </a:r>
                      <a:endParaRPr kumimoji="1" lang="en-US" altLang="ja-JP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検索エンジン側の都合次第で上下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50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3600" dirty="0"/>
                        <a:t>SEM</a:t>
                      </a:r>
                    </a:p>
                    <a:p>
                      <a:r>
                        <a:rPr kumimoji="1" lang="ja-JP" altLang="en-US" sz="2800" dirty="0"/>
                        <a:t>検索広告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即効性がある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お金がかかる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06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3600" dirty="0"/>
                        <a:t>SMO</a:t>
                      </a:r>
                    </a:p>
                    <a:p>
                      <a:r>
                        <a:rPr kumimoji="1" lang="ja-JP" altLang="en-US" sz="2800" dirty="0"/>
                        <a:t>ソーシャル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基本無料</a:t>
                      </a:r>
                      <a:endParaRPr kumimoji="1" lang="en-US" altLang="ja-JP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口コミが期待できる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1" lang="en-US" altLang="ja-JP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SNS</a:t>
                      </a:r>
                      <a:r>
                        <a:rPr kumimoji="1" lang="ja-JP" alt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サイトの継続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987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601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5879"/>
            <a:ext cx="3707904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719138" eaLnBrk="1" hangingPunct="1"/>
            <a:r>
              <a:rPr kumimoji="1" lang="ja-JP" altLang="en-US" b="0" dirty="0">
                <a:solidFill>
                  <a:srgbClr val="333333"/>
                </a:solidFill>
                <a:effectLst/>
                <a:latin typeface="Arial" charset="0"/>
                <a:ea typeface="HGP創英角ｺﾞｼｯｸUB" pitchFamily="50" charset="-128"/>
              </a:rPr>
              <a:t>文章の構造</a:t>
            </a:r>
          </a:p>
        </p:txBody>
      </p:sp>
      <p:sp>
        <p:nvSpPr>
          <p:cNvPr id="1091587" name="Text Box 3"/>
          <p:cNvSpPr txBox="1">
            <a:spLocks noChangeArrowheads="1"/>
          </p:cNvSpPr>
          <p:nvPr/>
        </p:nvSpPr>
        <p:spPr bwMode="auto">
          <a:xfrm>
            <a:off x="1720400" y="513419"/>
            <a:ext cx="6336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ja-JP" altLang="en-US" sz="3600" dirty="0">
                <a:solidFill>
                  <a:srgbClr val="FF0000"/>
                </a:solidFill>
                <a:latin typeface="HGP創英角ｺﾞｼｯｸUB" pitchFamily="50" charset="-128"/>
              </a:rPr>
              <a:t>テキストリンクとリンク先</a:t>
            </a:r>
            <a:br>
              <a:rPr lang="en-US" altLang="ja-JP" sz="3600" dirty="0">
                <a:solidFill>
                  <a:srgbClr val="FF0000"/>
                </a:solidFill>
                <a:latin typeface="HGP創英角ｺﾞｼｯｸUB" pitchFamily="50" charset="-128"/>
              </a:rPr>
            </a:br>
            <a:r>
              <a:rPr lang="ja-JP" altLang="en-US" sz="3600" dirty="0">
                <a:solidFill>
                  <a:srgbClr val="FF0000"/>
                </a:solidFill>
                <a:latin typeface="HGP創英角ｺﾞｼｯｸUB" pitchFamily="50" charset="-128"/>
              </a:rPr>
              <a:t>ページタイトルの一致！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13748"/>
            <a:ext cx="23622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48" y="2708920"/>
            <a:ext cx="37719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971600" y="4077072"/>
            <a:ext cx="1512168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796136" y="4077072"/>
            <a:ext cx="1512168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699792" y="4257092"/>
            <a:ext cx="295232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299044" y="5949280"/>
            <a:ext cx="6617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ja-JP" altLang="en-US" sz="3600" dirty="0">
                <a:solidFill>
                  <a:schemeClr val="tx2"/>
                </a:solidFill>
                <a:latin typeface="HGP創英角ｺﾞｼｯｸUB" pitchFamily="50" charset="-128"/>
              </a:rPr>
              <a:t>リンクは画像ではなくテキストに！</a:t>
            </a:r>
          </a:p>
        </p:txBody>
      </p:sp>
    </p:spTree>
    <p:extLst>
      <p:ext uri="{BB962C8B-B14F-4D97-AF65-F5344CB8AC3E}">
        <p14:creationId xmlns:p14="http://schemas.microsoft.com/office/powerpoint/2010/main" val="1256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1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1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autoUpdateAnimBg="0"/>
      <p:bldP spid="1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Text Box 3"/>
          <p:cNvSpPr txBox="1">
            <a:spLocks noChangeArrowheads="1"/>
          </p:cNvSpPr>
          <p:nvPr/>
        </p:nvSpPr>
        <p:spPr bwMode="auto">
          <a:xfrm>
            <a:off x="395536" y="908720"/>
            <a:ext cx="8140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ja-JP" altLang="en-US" sz="3600" dirty="0">
                <a:solidFill>
                  <a:srgbClr val="FF0000"/>
                </a:solidFill>
                <a:latin typeface="HGP創英角ｺﾞｼｯｸUB" pitchFamily="50" charset="-128"/>
              </a:rPr>
              <a:t>ページカテゴリー（ナビゲーション）を増やす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7687" y="2204864"/>
            <a:ext cx="878497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 dirty="0"/>
              <a:t>カテゴリー数を増やすメリット</a:t>
            </a:r>
            <a:endParaRPr lang="en-US" altLang="ja-JP" sz="3600" dirty="0"/>
          </a:p>
          <a:p>
            <a:pPr eaLnBrk="1" hangingPunct="1">
              <a:spcBef>
                <a:spcPct val="50000"/>
              </a:spcBef>
            </a:pPr>
            <a:r>
              <a:rPr lang="ja-JP" altLang="en-US" sz="3600" dirty="0"/>
              <a:t>１．内部リンクが増えてサイトの評価が上がる</a:t>
            </a:r>
            <a:endParaRPr lang="en-US" altLang="ja-JP" sz="3600" dirty="0"/>
          </a:p>
          <a:p>
            <a:pPr eaLnBrk="1" hangingPunct="1">
              <a:spcBef>
                <a:spcPct val="50000"/>
              </a:spcBef>
            </a:pPr>
            <a:r>
              <a:rPr lang="ja-JP" altLang="en-US" sz="3600" dirty="0"/>
              <a:t>２．検索に引っかかるキーワードが増える</a:t>
            </a:r>
            <a:endParaRPr lang="en-US" altLang="ja-JP" sz="3600" dirty="0"/>
          </a:p>
          <a:p>
            <a:pPr eaLnBrk="1" hangingPunct="1">
              <a:spcBef>
                <a:spcPct val="50000"/>
              </a:spcBef>
            </a:pPr>
            <a:r>
              <a:rPr lang="ja-JP" altLang="en-US" sz="3600" dirty="0"/>
              <a:t>３．ページへの導線が増える</a:t>
            </a:r>
            <a:endParaRPr lang="en-US" altLang="ja-JP" sz="3600" dirty="0"/>
          </a:p>
          <a:p>
            <a:pPr eaLnBrk="1" hangingPunct="1">
              <a:spcBef>
                <a:spcPct val="50000"/>
              </a:spcBef>
            </a:pPr>
            <a:r>
              <a:rPr lang="ja-JP" altLang="en-US" sz="3600" dirty="0"/>
              <a:t>４．行きたいページ（商品）が選び易くなる</a:t>
            </a:r>
          </a:p>
        </p:txBody>
      </p:sp>
    </p:spTree>
    <p:extLst>
      <p:ext uri="{BB962C8B-B14F-4D97-AF65-F5344CB8AC3E}">
        <p14:creationId xmlns:p14="http://schemas.microsoft.com/office/powerpoint/2010/main" val="14270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1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1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41568" cy="432048"/>
          </a:xfrm>
        </p:spPr>
        <p:txBody>
          <a:bodyPr>
            <a:noAutofit/>
          </a:bodyPr>
          <a:lstStyle/>
          <a:p>
            <a:r>
              <a:rPr kumimoji="1" lang="ja-JP" altLang="en-US" sz="3600" dirty="0"/>
              <a:t>子ページの階層は深すぎないように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87624" y="1556792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/>
              <a:t>TOP</a:t>
            </a:r>
            <a:endParaRPr kumimoji="1" lang="ja-JP" altLang="en-US" sz="2800" dirty="0"/>
          </a:p>
        </p:txBody>
      </p:sp>
      <p:sp>
        <p:nvSpPr>
          <p:cNvPr id="6" name="正方形/長方形 5"/>
          <p:cNvSpPr/>
          <p:nvPr/>
        </p:nvSpPr>
        <p:spPr>
          <a:xfrm>
            <a:off x="1187624" y="2564904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カテゴリー</a:t>
            </a:r>
            <a:endParaRPr kumimoji="1" lang="ja-JP" altLang="en-US" sz="2800" dirty="0"/>
          </a:p>
        </p:txBody>
      </p:sp>
      <p:sp>
        <p:nvSpPr>
          <p:cNvPr id="7" name="正方形/長方形 6"/>
          <p:cNvSpPr/>
          <p:nvPr/>
        </p:nvSpPr>
        <p:spPr>
          <a:xfrm>
            <a:off x="1187624" y="3583567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カテゴリー</a:t>
            </a:r>
            <a:endParaRPr kumimoji="1" lang="ja-JP" altLang="en-US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1187624" y="4581128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カテゴリー</a:t>
            </a:r>
            <a:endParaRPr kumimoji="1" lang="ja-JP" altLang="en-US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1187624" y="5589240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商品ページ</a:t>
            </a:r>
            <a:endParaRPr kumimoji="1" lang="ja-JP" altLang="en-US" sz="2800" dirty="0"/>
          </a:p>
        </p:txBody>
      </p:sp>
      <p:sp>
        <p:nvSpPr>
          <p:cNvPr id="10" name="下矢印 9"/>
          <p:cNvSpPr/>
          <p:nvPr/>
        </p:nvSpPr>
        <p:spPr>
          <a:xfrm>
            <a:off x="2087724" y="2132856"/>
            <a:ext cx="1800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>
            <a:off x="2087724" y="3140968"/>
            <a:ext cx="1800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>
            <a:off x="2087724" y="4170606"/>
            <a:ext cx="1800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2087724" y="5128236"/>
            <a:ext cx="1800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3635896" y="3068960"/>
            <a:ext cx="648072" cy="7666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580112" y="1556792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/>
              <a:t>TOP</a:t>
            </a:r>
            <a:endParaRPr kumimoji="1" lang="ja-JP" altLang="en-US" sz="2800" dirty="0"/>
          </a:p>
        </p:txBody>
      </p:sp>
      <p:sp>
        <p:nvSpPr>
          <p:cNvPr id="16" name="下矢印 15"/>
          <p:cNvSpPr/>
          <p:nvPr/>
        </p:nvSpPr>
        <p:spPr>
          <a:xfrm rot="2922325">
            <a:off x="6202066" y="2042422"/>
            <a:ext cx="233280" cy="512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 rot="18677675" flipH="1">
            <a:off x="6778130" y="2051877"/>
            <a:ext cx="233280" cy="512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644008" y="2581175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カテゴリー</a:t>
            </a:r>
            <a:endParaRPr kumimoji="1" lang="ja-JP" altLang="en-US" sz="2800" dirty="0"/>
          </a:p>
        </p:txBody>
      </p:sp>
      <p:sp>
        <p:nvSpPr>
          <p:cNvPr id="19" name="正方形/長方形 18"/>
          <p:cNvSpPr/>
          <p:nvPr/>
        </p:nvSpPr>
        <p:spPr>
          <a:xfrm>
            <a:off x="6732240" y="2581175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カテゴリー</a:t>
            </a:r>
            <a:endParaRPr kumimoji="1" lang="ja-JP" altLang="en-US" sz="2800" dirty="0"/>
          </a:p>
        </p:txBody>
      </p:sp>
      <p:sp>
        <p:nvSpPr>
          <p:cNvPr id="20" name="下矢印 19"/>
          <p:cNvSpPr/>
          <p:nvPr/>
        </p:nvSpPr>
        <p:spPr>
          <a:xfrm>
            <a:off x="5526106" y="3201166"/>
            <a:ext cx="1800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下矢印 20"/>
          <p:cNvSpPr/>
          <p:nvPr/>
        </p:nvSpPr>
        <p:spPr>
          <a:xfrm>
            <a:off x="7614338" y="3201166"/>
            <a:ext cx="1800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44008" y="3666550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商品ページ</a:t>
            </a:r>
            <a:endParaRPr kumimoji="1" lang="ja-JP" altLang="en-US" sz="2800" dirty="0"/>
          </a:p>
        </p:txBody>
      </p:sp>
      <p:sp>
        <p:nvSpPr>
          <p:cNvPr id="23" name="正方形/長方形 22"/>
          <p:cNvSpPr/>
          <p:nvPr/>
        </p:nvSpPr>
        <p:spPr>
          <a:xfrm>
            <a:off x="6732320" y="3666550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商品ページ</a:t>
            </a:r>
            <a:endParaRPr kumimoji="1" lang="ja-JP" altLang="en-US" sz="2800" dirty="0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3334459" y="5077892"/>
            <a:ext cx="596849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rgbClr val="C00000"/>
                </a:solidFill>
              </a:rPr>
              <a:t>カテゴリーを多く、階層を浅く</a:t>
            </a:r>
          </a:p>
        </p:txBody>
      </p:sp>
    </p:spTree>
    <p:extLst>
      <p:ext uri="{BB962C8B-B14F-4D97-AF65-F5344CB8AC3E}">
        <p14:creationId xmlns:p14="http://schemas.microsoft.com/office/powerpoint/2010/main" val="2940540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209272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１．ページタイトル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２．ナビゲーション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３．見出し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４．ページ概要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５・パンくずナビ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６．本文中のキーワード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５．サイトのわかりやすさ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　（動画や画像）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１．他のサイトからの被リンク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（量より質）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２．ブログ、ツイッター、フェイス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ブック、ソーシャルブックマーク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などソーシャルメディアからの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いい</a:t>
                      </a:r>
                      <a:r>
                        <a:rPr kumimoji="1" lang="ja-JP" altLang="en-US" sz="1600" dirty="0" err="1"/>
                        <a:t>ねや</a:t>
                      </a:r>
                      <a:r>
                        <a:rPr kumimoji="1" lang="ja-JP" altLang="en-US" sz="1600" dirty="0"/>
                        <a:t>シェアの数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１．テキストボリューム</a:t>
                      </a:r>
                      <a:endParaRPr kumimoji="1" lang="en-US" altLang="ja-JP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２．文章構造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３．内部リンクの数と整合性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４．更新頻度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５．キーワードと内容の関連性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６．サイトの古さ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１．グーグルサーチコンソール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kumimoji="1" lang="ja-JP" altLang="en-US" sz="1600" dirty="0" err="1"/>
                        <a:t>への</a:t>
                      </a:r>
                      <a:r>
                        <a:rPr kumimoji="1" lang="ja-JP" altLang="en-US" sz="1600" dirty="0"/>
                        <a:t>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２．モバイルでの見やすさ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３．グーグルプレイスなどへの登録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４．ドメインを取る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５．アドワーズ広告を出す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767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1F07B12F-F6B1-4226-8E08-B8B014591E3B}"/>
              </a:ext>
            </a:extLst>
          </p:cNvPr>
          <p:cNvSpPr/>
          <p:nvPr/>
        </p:nvSpPr>
        <p:spPr>
          <a:xfrm>
            <a:off x="1034239" y="4028348"/>
            <a:ext cx="7138161" cy="235298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3754EF1-86E5-4220-B72C-CE3594FE3605}"/>
              </a:ext>
            </a:extLst>
          </p:cNvPr>
          <p:cNvSpPr/>
          <p:nvPr/>
        </p:nvSpPr>
        <p:spPr>
          <a:xfrm>
            <a:off x="4848931" y="1469338"/>
            <a:ext cx="3816424" cy="12003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DE444FB-62EE-40A0-B2D3-BD5F5A21172F}"/>
              </a:ext>
            </a:extLst>
          </p:cNvPr>
          <p:cNvSpPr/>
          <p:nvPr/>
        </p:nvSpPr>
        <p:spPr>
          <a:xfrm>
            <a:off x="523766" y="1484027"/>
            <a:ext cx="3816424" cy="12003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78" name="スライド番号プレースホルダ 3"/>
          <p:cNvSpPr txBox="1">
            <a:spLocks noGrp="1"/>
          </p:cNvSpPr>
          <p:nvPr/>
        </p:nvSpPr>
        <p:spPr bwMode="auto">
          <a:xfrm>
            <a:off x="6937375" y="6697166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r" eaLnBrk="1" hangingPunct="1"/>
            <a:fld id="{155A335E-B7F5-4319-A1BC-1F649586537C}" type="slidenum">
              <a:rPr lang="en-US" altLang="ja-JP" sz="1600">
                <a:solidFill>
                  <a:schemeClr val="bg1"/>
                </a:solidFill>
                <a:latin typeface="HGP創英角ｺﾞｼｯｸUB" pitchFamily="50" charset="-128"/>
              </a:rPr>
              <a:pPr algn="r" eaLnBrk="1" hangingPunct="1"/>
              <a:t>34</a:t>
            </a:fld>
            <a:endParaRPr lang="en-US" altLang="ja-JP" sz="1600">
              <a:solidFill>
                <a:schemeClr val="bg1"/>
              </a:solidFill>
              <a:latin typeface="HGP創英角ｺﾞｼｯｸUB" pitchFamily="50" charset="-128"/>
            </a:endParaRP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1854780" y="4363359"/>
            <a:ext cx="54344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3600" dirty="0">
                <a:solidFill>
                  <a:srgbClr val="FF0000"/>
                </a:solidFill>
                <a:latin typeface="ＭＳ ゴシック" pitchFamily="49" charset="-128"/>
              </a:rPr>
              <a:t>必要最低限の状態でも</a:t>
            </a:r>
            <a:endParaRPr lang="en-US" altLang="ja-JP" sz="3600" dirty="0">
              <a:solidFill>
                <a:srgbClr val="FF0000"/>
              </a:solidFill>
              <a:latin typeface="ＭＳ ゴシック" pitchFamily="49" charset="-128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3600" dirty="0">
                <a:solidFill>
                  <a:srgbClr val="FF0000"/>
                </a:solidFill>
                <a:latin typeface="ＭＳ ゴシック" pitchFamily="49" charset="-128"/>
              </a:rPr>
              <a:t>早めにサイトを立ち上げる</a:t>
            </a:r>
            <a:endParaRPr lang="en-US" altLang="ja-JP" sz="3600" dirty="0">
              <a:solidFill>
                <a:srgbClr val="FF0000"/>
              </a:solidFill>
              <a:latin typeface="ＭＳ ゴシック" pitchFamily="49" charset="-128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6888" y="1760590"/>
            <a:ext cx="4323302" cy="581025"/>
          </a:xfrm>
          <a:prstGeom prst="rect">
            <a:avLst/>
          </a:prstGeom>
        </p:spPr>
        <p:txBody>
          <a:bodyPr/>
          <a:lstStyle>
            <a:lvl1pPr marL="7191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>
              <a:defRPr/>
            </a:pPr>
            <a:r>
              <a:rPr lang="ja-JP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  <a:t>更新頻度を上げる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355976" y="1507606"/>
            <a:ext cx="5256584" cy="576063"/>
          </a:xfrm>
          <a:prstGeom prst="rect">
            <a:avLst/>
          </a:prstGeom>
        </p:spPr>
        <p:txBody>
          <a:bodyPr/>
          <a:lstStyle>
            <a:lvl1pPr marL="7191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>
              <a:defRPr/>
            </a:pPr>
            <a:r>
              <a:rPr lang="ja-JP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  <a:t>少しでも古いサイト</a:t>
            </a:r>
            <a:b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</a:br>
            <a:r>
              <a:rPr lang="ja-JP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  <a:t>にする</a:t>
            </a:r>
          </a:p>
        </p:txBody>
      </p:sp>
      <p:sp>
        <p:nvSpPr>
          <p:cNvPr id="2" name="下矢印 1"/>
          <p:cNvSpPr/>
          <p:nvPr/>
        </p:nvSpPr>
        <p:spPr>
          <a:xfrm rot="20068079">
            <a:off x="2451006" y="2887237"/>
            <a:ext cx="36004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 rot="1520450">
            <a:off x="6498606" y="2887056"/>
            <a:ext cx="36004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358556" y="412750"/>
            <a:ext cx="7994840" cy="581025"/>
          </a:xfrm>
          <a:prstGeom prst="rect">
            <a:avLst/>
          </a:prstGeom>
        </p:spPr>
        <p:txBody>
          <a:bodyPr/>
          <a:lstStyle>
            <a:lvl1pPr marL="719138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>
              <a:defRPr/>
            </a:pPr>
            <a:r>
              <a:rPr lang="ja-JP" altLang="en-US" sz="4000" dirty="0">
                <a:latin typeface="HGP創英角ｺﾞｼｯｸUB" panose="020B0900000000000000" pitchFamily="50" charset="-128"/>
              </a:rPr>
              <a:t>楽にサイトの信頼性を上げるコツ</a:t>
            </a:r>
          </a:p>
        </p:txBody>
      </p:sp>
    </p:spTree>
    <p:extLst>
      <p:ext uri="{BB962C8B-B14F-4D97-AF65-F5344CB8AC3E}">
        <p14:creationId xmlns:p14="http://schemas.microsoft.com/office/powerpoint/2010/main" val="62788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3" grpId="0" animBg="1"/>
      <p:bldP spid="75779" grpId="0"/>
      <p:bldP spid="11" grpId="0"/>
      <p:bldP spid="12" grpId="0"/>
      <p:bldP spid="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655900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１．ページタイトル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２．ナビゲーション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３．見出し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４．ページ概要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５・パンくずナビ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６．本文中のキーワード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５．サイトのわかりやすさ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　（動画や画像）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１．他のサイトからの被リンク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　（量より質）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２．ブログ、ツイッター、フェイス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　ブック、ソーシャルブックマーク　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　などソーシャルメディアからの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　被リンク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　いい</a:t>
                      </a:r>
                      <a:r>
                        <a:rPr kumimoji="1" lang="ja-JP" altLang="en-US" sz="1600" b="1" dirty="0" err="1">
                          <a:solidFill>
                            <a:srgbClr val="C00000"/>
                          </a:solidFill>
                        </a:rPr>
                        <a:t>ねや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シェアの数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１．テキストボリューム</a:t>
                      </a:r>
                      <a:endParaRPr kumimoji="1" lang="en-US" altLang="ja-JP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２．文章構造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３．内部リンクの数と整合性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４．更新頻度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５．キーワードと内容の関連性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６．サイトの古さ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１．グーグルサーチコンソール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kumimoji="1" lang="ja-JP" altLang="en-US" sz="1600" dirty="0" err="1"/>
                        <a:t>への</a:t>
                      </a:r>
                      <a:r>
                        <a:rPr kumimoji="1" lang="ja-JP" altLang="en-US" sz="1600" dirty="0"/>
                        <a:t>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２．モバイルでの見やすさ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３．グーグルプレイスなどへの登録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４．ドメインを取る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５．アドワーズ広告を出す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270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15708"/>
            <a:ext cx="7918450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lang="ja-JP" altLang="en-US" sz="3600" dirty="0">
                <a:solidFill>
                  <a:srgbClr val="FF0000"/>
                </a:solidFill>
                <a:latin typeface="Arial" charset="0"/>
                <a:ea typeface="HGP創英角ｺﾞｼｯｸUB" pitchFamily="50" charset="-128"/>
              </a:rPr>
              <a:t>被</a:t>
            </a:r>
            <a:r>
              <a:rPr kumimoji="1" lang="ja-JP" altLang="en-US" sz="3600" b="0" dirty="0">
                <a:solidFill>
                  <a:srgbClr val="FF0000"/>
                </a:solidFill>
                <a:effectLst/>
                <a:latin typeface="Arial" charset="0"/>
                <a:ea typeface="HGP創英角ｺﾞｼｯｸUB" pitchFamily="50" charset="-128"/>
              </a:rPr>
              <a:t>リンクを増やしましょう</a:t>
            </a:r>
            <a:br>
              <a:rPr kumimoji="1" lang="en-US" altLang="ja-JP" sz="3600" b="0" dirty="0">
                <a:solidFill>
                  <a:srgbClr val="FF0000"/>
                </a:solidFill>
                <a:effectLst/>
                <a:latin typeface="Arial" charset="0"/>
                <a:ea typeface="HGP創英角ｺﾞｼｯｸUB" pitchFamily="50" charset="-128"/>
              </a:rPr>
            </a:br>
            <a:br>
              <a:rPr kumimoji="1" lang="en-US" altLang="ja-JP" sz="3600" b="0" dirty="0">
                <a:solidFill>
                  <a:srgbClr val="FF0000"/>
                </a:solidFill>
                <a:effectLst/>
                <a:latin typeface="Arial" charset="0"/>
                <a:ea typeface="HGP創英角ｺﾞｼｯｸUB" pitchFamily="50" charset="-128"/>
              </a:rPr>
            </a:br>
            <a:endParaRPr kumimoji="1" lang="ja-JP" altLang="en-US" sz="3600" b="0" dirty="0">
              <a:solidFill>
                <a:srgbClr val="FF0000"/>
              </a:solidFill>
              <a:effectLst/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192276" y="980728"/>
            <a:ext cx="869245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ja-JP" altLang="en-US" sz="3200" dirty="0"/>
              <a:t>関連サイトと相互リンクを張る</a:t>
            </a:r>
            <a:endParaRPr lang="en-US" altLang="ja-JP" sz="3200" dirty="0"/>
          </a:p>
          <a:p>
            <a:pPr eaLnBrk="1" hangingPunct="1">
              <a:spcBef>
                <a:spcPts val="600"/>
              </a:spcBef>
            </a:pPr>
            <a:endParaRPr lang="en-US" altLang="ja-JP" sz="3200" dirty="0"/>
          </a:p>
          <a:p>
            <a:pPr eaLnBrk="1" hangingPunct="1">
              <a:spcBef>
                <a:spcPts val="600"/>
              </a:spcBef>
            </a:pPr>
            <a:r>
              <a:rPr lang="ja-JP" altLang="en-US" sz="3200" dirty="0"/>
              <a:t>○○ナビなど業界の紹介サイトへの登録</a:t>
            </a:r>
            <a:r>
              <a:rPr lang="en-US" altLang="ja-JP" sz="3200" dirty="0"/>
              <a:t>	</a:t>
            </a:r>
          </a:p>
          <a:p>
            <a:pPr eaLnBrk="1" hangingPunct="1">
              <a:spcBef>
                <a:spcPts val="600"/>
              </a:spcBef>
            </a:pPr>
            <a:endParaRPr lang="en-US" altLang="ja-JP" sz="3200" dirty="0"/>
          </a:p>
          <a:p>
            <a:pPr eaLnBrk="1" hangingPunct="1">
              <a:spcBef>
                <a:spcPts val="600"/>
              </a:spcBef>
            </a:pPr>
            <a:r>
              <a:rPr lang="ja-JP" altLang="en-US" sz="3200" dirty="0"/>
              <a:t>業界の公式サイト、紹介サイトにリンクをお願いする</a:t>
            </a:r>
            <a:endParaRPr lang="en-US" altLang="ja-JP" sz="3200" dirty="0"/>
          </a:p>
        </p:txBody>
      </p:sp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92276" y="435865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>
                <a:latin typeface="Arial" charset="0"/>
                <a:ea typeface="HGP創英角ｺﾞｼｯｸUB" pitchFamily="50" charset="-128"/>
              </a:rPr>
              <a:t>買いパラなどの無料登録制のショッピングサイトに登録</a:t>
            </a:r>
            <a:endParaRPr lang="en-US" altLang="ja-JP" sz="3200" dirty="0">
              <a:latin typeface="Arial" charset="0"/>
              <a:ea typeface="HGP創英角ｺﾞｼｯｸUB" pitchFamily="50" charset="-128"/>
            </a:endParaRPr>
          </a:p>
          <a:p>
            <a:pPr>
              <a:spcBef>
                <a:spcPct val="50000"/>
              </a:spcBef>
            </a:pPr>
            <a:r>
              <a:rPr lang="en-US" altLang="ja-JP" sz="3200" dirty="0"/>
              <a:t>	</a:t>
            </a:r>
            <a:r>
              <a:rPr lang="en-US" altLang="ja-JP" sz="3200" dirty="0">
                <a:hlinkClick r:id="rId3"/>
              </a:rPr>
              <a:t>http://www.kaipara.net/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693644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7640" y="332656"/>
            <a:ext cx="8424936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719138" eaLnBrk="1" hangingPunct="1"/>
            <a:r>
              <a:rPr kumimoji="1" lang="ja-JP" altLang="en-US" sz="2800" b="0" dirty="0">
                <a:solidFill>
                  <a:srgbClr val="FF0000"/>
                </a:solidFill>
                <a:effectLst/>
                <a:latin typeface="Arial" charset="0"/>
                <a:ea typeface="HGP創英角ｺﾞｼｯｸUB" pitchFamily="50" charset="-128"/>
              </a:rPr>
              <a:t>シェアボタン、いい</a:t>
            </a:r>
            <a:r>
              <a:rPr kumimoji="1" lang="ja-JP" altLang="en-US" sz="2800" b="0" dirty="0" err="1">
                <a:solidFill>
                  <a:srgbClr val="FF0000"/>
                </a:solidFill>
                <a:effectLst/>
                <a:latin typeface="Arial" charset="0"/>
                <a:ea typeface="HGP創英角ｺﾞｼｯｸUB" pitchFamily="50" charset="-128"/>
              </a:rPr>
              <a:t>ね</a:t>
            </a:r>
            <a:r>
              <a:rPr kumimoji="1" lang="ja-JP" altLang="en-US" sz="2800" b="0" dirty="0">
                <a:solidFill>
                  <a:srgbClr val="FF0000"/>
                </a:solidFill>
                <a:effectLst/>
                <a:latin typeface="Arial" charset="0"/>
                <a:ea typeface="HGP創英角ｺﾞｼｯｸUB" pitchFamily="50" charset="-128"/>
              </a:rPr>
              <a:t>ボタンをつけましょう</a:t>
            </a:r>
          </a:p>
        </p:txBody>
      </p:sp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15" y="1448232"/>
            <a:ext cx="58388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6"/>
          <a:stretch/>
        </p:blipFill>
        <p:spPr bwMode="auto">
          <a:xfrm>
            <a:off x="1032877" y="3861048"/>
            <a:ext cx="7143750" cy="19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699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82031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１．ページタイトル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２．ナビゲーション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３．見出し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４．ページ概要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５・パンくずナビ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６．本文中のキーワード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５．サイトのわかりやすさ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　（動画や画像）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１．他のサイトからの被リンク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（量より質）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２．ブログ、ツイッター、フェイス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ブック、ソーシャルブックマーク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などソーシャルメディアからの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いい</a:t>
                      </a:r>
                      <a:r>
                        <a:rPr kumimoji="1" lang="ja-JP" altLang="en-US" sz="1600" dirty="0" err="1"/>
                        <a:t>ねや</a:t>
                      </a:r>
                      <a:r>
                        <a:rPr kumimoji="1" lang="ja-JP" altLang="en-US" sz="1600" dirty="0"/>
                        <a:t>シェアの数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１．テキストボリューム</a:t>
                      </a:r>
                      <a:endParaRPr kumimoji="1" lang="en-US" altLang="ja-JP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２．文章構造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３．内部リンクの数と整合性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４．更新頻度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５．キーワードと内容の関連性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６．サイトの古さ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１．グーグルサーチコンソール　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　　</a:t>
                      </a:r>
                      <a:r>
                        <a:rPr kumimoji="1" lang="ja-JP" altLang="en-US" sz="1600" b="1" dirty="0" err="1">
                          <a:solidFill>
                            <a:srgbClr val="C00000"/>
                          </a:solidFill>
                        </a:rPr>
                        <a:t>への</a:t>
                      </a: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登録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２．モバイルでの見やすさ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３．グーグルプレイスなどへの登録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４．ドメインを取る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５．アドワーズ広告を出す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669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7217" y="44624"/>
            <a:ext cx="7941568" cy="432048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具体的な</a:t>
            </a:r>
            <a:r>
              <a:rPr kumimoji="1" lang="en-US" altLang="ja-JP" sz="3200" dirty="0"/>
              <a:t>SEO</a:t>
            </a:r>
            <a:r>
              <a:rPr kumimoji="1" lang="ja-JP" altLang="en-US" sz="3200" dirty="0"/>
              <a:t>対策一覧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043753"/>
              </p:ext>
            </p:extLst>
          </p:nvPr>
        </p:nvGraphicFramePr>
        <p:xfrm>
          <a:off x="345857" y="476672"/>
          <a:ext cx="8352928" cy="625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内部対策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外部対策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部分的な要因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１．ページタイトル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２．ナビゲーション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３．見出し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４．ページ概要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５・パンくずナビ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６．本文中のキーワード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５．サイトのわかりやすさ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　（動画や画像）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</a:t>
                      </a:r>
                      <a:r>
                        <a:rPr kumimoji="1" lang="en-US" altLang="ja-JP" sz="1600" dirty="0"/>
                        <a:t>.</a:t>
                      </a:r>
                      <a:r>
                        <a:rPr kumimoji="1" lang="ja-JP" altLang="en-US" sz="1600" dirty="0"/>
                        <a:t>画像の説明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１．他のサイトからの被リンク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（量より質）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２．ブログ、ツイッター、フェイス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ブック、ソーシャルブックマーク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などソーシャルメディアからの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被リンク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いい</a:t>
                      </a:r>
                      <a:r>
                        <a:rPr kumimoji="1" lang="ja-JP" altLang="en-US" sz="1600" dirty="0" err="1"/>
                        <a:t>ねや</a:t>
                      </a:r>
                      <a:r>
                        <a:rPr kumimoji="1" lang="ja-JP" altLang="en-US" sz="1600" dirty="0"/>
                        <a:t>シェアの数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総合的な要因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１．テキストボリューム</a:t>
                      </a:r>
                      <a:endParaRPr kumimoji="1" lang="en-US" altLang="ja-JP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２．文章構造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３．内部リンクの数と整合性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４．更新頻度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５．キーワードと内容の関連性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６．サイトの古さ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７．レンダリングスピード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１．グーグルサーチコンソール　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kumimoji="1" lang="ja-JP" altLang="en-US" sz="1600" dirty="0" err="1"/>
                        <a:t>への</a:t>
                      </a:r>
                      <a:r>
                        <a:rPr kumimoji="1" lang="ja-JP" altLang="en-US" sz="1600" dirty="0"/>
                        <a:t>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２．モバイルでの見やすさ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３．グーグルプレイスなどへの登録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４．ドメインを取る</a:t>
                      </a:r>
                      <a:endParaRPr kumimoji="1" lang="en-US" altLang="ja-JP" sz="1600" dirty="0"/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dirty="0"/>
                        <a:t>５．アドワーズ広告を出す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3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マイナス要因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不規則なキーワードの連呼、テキスト増加目的のミラーページ、隠し文字、その他スパム行為、ページダウン、フレームページ</a:t>
                      </a:r>
                      <a:endParaRPr kumimoji="1" lang="en-US" altLang="ja-JP" sz="1600" b="1" dirty="0">
                        <a:solidFill>
                          <a:srgbClr val="C00000"/>
                        </a:solidFill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kumimoji="1" lang="ja-JP" altLang="en-US" sz="1600" b="1" dirty="0">
                          <a:solidFill>
                            <a:srgbClr val="C00000"/>
                          </a:solidFill>
                        </a:rPr>
                        <a:t>不必要なタグやプログラム、重い動画、フラッシュ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92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2588" y="0"/>
            <a:ext cx="8139112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719138" eaLnBrk="1" hangingPunct="1"/>
            <a:r>
              <a:rPr kumimoji="1" lang="ja-JP" altLang="en-US" b="0">
                <a:solidFill>
                  <a:srgbClr val="333333"/>
                </a:solidFill>
                <a:effectLst/>
                <a:latin typeface="Arial" charset="0"/>
                <a:ea typeface="HGP創英角ｺﾞｼｯｸUB" pitchFamily="50" charset="-128"/>
              </a:rPr>
              <a:t>検索対策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249488" y="1012825"/>
            <a:ext cx="1968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ja-JP" sz="4800" b="1">
              <a:ea typeface="ＭＳ Ｐゴシック" charset="-128"/>
            </a:endParaRPr>
          </a:p>
        </p:txBody>
      </p: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277813" y="1806575"/>
            <a:ext cx="8653462" cy="3108325"/>
            <a:chOff x="147" y="1177"/>
            <a:chExt cx="5451" cy="1958"/>
          </a:xfrm>
        </p:grpSpPr>
        <p:sp>
          <p:nvSpPr>
            <p:cNvPr id="73735" name="Text Box 5"/>
            <p:cNvSpPr txBox="1">
              <a:spLocks noChangeArrowheads="1"/>
            </p:cNvSpPr>
            <p:nvPr/>
          </p:nvSpPr>
          <p:spPr bwMode="auto">
            <a:xfrm>
              <a:off x="165" y="1177"/>
              <a:ext cx="5433" cy="5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5400"/>
                <a:t>理由１：無料である。</a:t>
              </a:r>
            </a:p>
          </p:txBody>
        </p:sp>
        <p:sp>
          <p:nvSpPr>
            <p:cNvPr id="73736" name="Text Box 6"/>
            <p:cNvSpPr txBox="1">
              <a:spLocks noChangeArrowheads="1"/>
            </p:cNvSpPr>
            <p:nvPr/>
          </p:nvSpPr>
          <p:spPr bwMode="auto">
            <a:xfrm>
              <a:off x="147" y="1856"/>
              <a:ext cx="5433" cy="5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5400"/>
                <a:t>理由２：効果が大きい。</a:t>
              </a:r>
            </a:p>
          </p:txBody>
        </p:sp>
        <p:sp>
          <p:nvSpPr>
            <p:cNvPr id="73737" name="Text Box 7"/>
            <p:cNvSpPr txBox="1">
              <a:spLocks noChangeArrowheads="1"/>
            </p:cNvSpPr>
            <p:nvPr/>
          </p:nvSpPr>
          <p:spPr bwMode="auto">
            <a:xfrm>
              <a:off x="165" y="2553"/>
              <a:ext cx="5433" cy="5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HGP創英角ｺﾞｼｯｸUB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5400"/>
                <a:t>理由３：継続的に効果がある。</a:t>
              </a:r>
            </a:p>
          </p:txBody>
        </p:sp>
      </p:grp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0" y="6604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5400">
                <a:solidFill>
                  <a:schemeClr val="accent2"/>
                </a:solidFill>
              </a:rPr>
              <a:t>検索エンジン対策の３大メリット</a:t>
            </a:r>
          </a:p>
        </p:txBody>
      </p:sp>
    </p:spTree>
    <p:extLst>
      <p:ext uri="{BB962C8B-B14F-4D97-AF65-F5344CB8AC3E}">
        <p14:creationId xmlns:p14="http://schemas.microsoft.com/office/powerpoint/2010/main" val="4130087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41568" cy="432048"/>
          </a:xfrm>
        </p:spPr>
        <p:txBody>
          <a:bodyPr>
            <a:noAutofit/>
          </a:bodyPr>
          <a:lstStyle/>
          <a:p>
            <a:r>
              <a:rPr kumimoji="1" lang="ja-JP" altLang="en-US" sz="3600" dirty="0"/>
              <a:t>キーワードの注意点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ja-JP" altLang="en-US" dirty="0"/>
              <a:t>キーワードを意味もなく使いすぎない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他のサイトからページをコピーした時はリンク先に注意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（ミラーサイトと見られないようにする）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・隠し文字は使わない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34239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6758" y="692696"/>
            <a:ext cx="7941568" cy="432048"/>
          </a:xfrm>
        </p:spPr>
        <p:txBody>
          <a:bodyPr>
            <a:noAutofit/>
          </a:bodyPr>
          <a:lstStyle/>
          <a:p>
            <a:r>
              <a:rPr lang="en-US" altLang="ja-JP" sz="4800" dirty="0"/>
              <a:t>SEO</a:t>
            </a:r>
            <a:r>
              <a:rPr lang="ja-JP" altLang="en-US" sz="4800" dirty="0"/>
              <a:t>業者に頼らず自分で行う</a:t>
            </a:r>
            <a:endParaRPr kumimoji="1" lang="ja-JP" altLang="en-US" sz="48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6400"/>
              </a:lnSpc>
              <a:spcBef>
                <a:spcPts val="0"/>
              </a:spcBef>
              <a:buNone/>
            </a:pPr>
            <a:r>
              <a:rPr lang="en-US" altLang="ja-JP" sz="4400" dirty="0"/>
              <a:t>SEO</a:t>
            </a:r>
            <a:r>
              <a:rPr lang="ja-JP" altLang="en-US" sz="4400" dirty="0"/>
              <a:t>業者に騙されるケースが続発しております。</a:t>
            </a:r>
            <a:endParaRPr lang="en-US" altLang="ja-JP" sz="4400" dirty="0"/>
          </a:p>
          <a:p>
            <a:pPr marL="0" indent="0">
              <a:lnSpc>
                <a:spcPts val="6400"/>
              </a:lnSpc>
              <a:spcBef>
                <a:spcPts val="0"/>
              </a:spcBef>
              <a:buNone/>
            </a:pPr>
            <a:r>
              <a:rPr lang="ja-JP" altLang="en-US" sz="4400" dirty="0"/>
              <a:t>勧誘に騙されず、</a:t>
            </a:r>
            <a:r>
              <a:rPr lang="en-US" altLang="ja-JP" sz="4400" dirty="0"/>
              <a:t>SEO</a:t>
            </a:r>
            <a:r>
              <a:rPr lang="ja-JP" altLang="en-US" sz="4400" dirty="0"/>
              <a:t>は自分で行いましょう。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31112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22803" y="282784"/>
            <a:ext cx="6942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schemeClr val="tx2"/>
                </a:solidFill>
              </a:rPr>
              <a:t>これまでの</a:t>
            </a:r>
            <a:r>
              <a:rPr lang="en-US" altLang="ja-JP" sz="6000" b="1" dirty="0">
                <a:solidFill>
                  <a:schemeClr val="tx2"/>
                </a:solidFill>
              </a:rPr>
              <a:t>SEO</a:t>
            </a:r>
            <a:r>
              <a:rPr lang="ja-JP" altLang="en-US" sz="5400" b="1" dirty="0">
                <a:solidFill>
                  <a:schemeClr val="tx2"/>
                </a:solidFill>
              </a:rPr>
              <a:t>の常識</a:t>
            </a:r>
            <a:endParaRPr lang="en-US" altLang="ja-JP" sz="5400" b="1" dirty="0">
              <a:solidFill>
                <a:schemeClr val="tx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6121" y="1617110"/>
            <a:ext cx="850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つの（</a:t>
            </a:r>
            <a:r>
              <a:rPr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組）のキーワードで上位を狙う</a:t>
            </a:r>
            <a:endParaRPr lang="en-US" altLang="ja-JP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6121" y="1953005"/>
            <a:ext cx="757130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200"/>
              </a:lnSpc>
            </a:pP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「群馬　整骨」「ねちがえ　原因」</a:t>
            </a: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9110" y="3066281"/>
            <a:ext cx="8249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被リンクの量　→　被リンクの質、</a:t>
            </a:r>
            <a:r>
              <a:rPr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SNS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9110" y="3401526"/>
            <a:ext cx="583013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ja-JP" altLang="en-US" sz="3600" dirty="0"/>
              <a:t>　</a:t>
            </a: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お金の戦争、ドーピング</a:t>
            </a: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6121" y="452753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プログラムの整形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2803" y="4863580"/>
            <a:ext cx="8032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200"/>
              </a:lnSpc>
            </a:pP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プロでなければわからない・標準化・</a:t>
            </a: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スマホ対応</a:t>
            </a: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3"/>
          <p:cNvSpPr>
            <a:spLocks noChangeArrowheads="1"/>
          </p:cNvSpPr>
          <p:nvPr/>
        </p:nvSpPr>
        <p:spPr bwMode="auto">
          <a:xfrm>
            <a:off x="-100013" y="124936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826649" y="2018804"/>
            <a:ext cx="5290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今や基本的な検索対策は</a:t>
            </a:r>
            <a:endParaRPr lang="en-US" altLang="ja-JP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やるのがあたりまえです</a:t>
            </a:r>
            <a:endParaRPr lang="ja-JP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0EEF0E5-8387-4765-9280-BB0C51432F62}"/>
              </a:ext>
            </a:extLst>
          </p:cNvPr>
          <p:cNvSpPr/>
          <p:nvPr/>
        </p:nvSpPr>
        <p:spPr>
          <a:xfrm>
            <a:off x="460364" y="5117240"/>
            <a:ext cx="844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dirty="0">
                <a:solidFill>
                  <a:srgbClr val="FF0000"/>
                </a:solidFill>
              </a:rPr>
              <a:t>ライバルに差をつけるための新常識を！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0A1E865-38FD-4ACF-8B23-C65FB5A4EBFB}"/>
              </a:ext>
            </a:extLst>
          </p:cNvPr>
          <p:cNvSpPr/>
          <p:nvPr/>
        </p:nvSpPr>
        <p:spPr>
          <a:xfrm>
            <a:off x="259519" y="1094429"/>
            <a:ext cx="23241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しかし</a:t>
            </a:r>
            <a:r>
              <a:rPr lang="en-US" altLang="ja-JP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B1F197-5F17-4D1A-9B97-DA6D49C93DCC}"/>
              </a:ext>
            </a:extLst>
          </p:cNvPr>
          <p:cNvSpPr txBox="1"/>
          <p:nvPr/>
        </p:nvSpPr>
        <p:spPr>
          <a:xfrm>
            <a:off x="259519" y="4192865"/>
            <a:ext cx="2278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 b="1" dirty="0">
                <a:solidFill>
                  <a:srgbClr val="FF0000"/>
                </a:solidFill>
              </a:rPr>
              <a:t>そこで</a:t>
            </a:r>
            <a:r>
              <a:rPr lang="en-US" altLang="ja-JP" sz="44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001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815536" y="2556114"/>
            <a:ext cx="7512919" cy="202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</a:rPr>
              <a:t>関連するキーワード</a:t>
            </a:r>
            <a:r>
              <a:rPr lang="ja-JP" altLang="en-US" sz="4400" b="1" dirty="0">
                <a:solidFill>
                  <a:srgbClr val="FF0000"/>
                </a:solidFill>
              </a:rPr>
              <a:t>が、万遍なく検索にかかるようにする。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64849" y="1047821"/>
            <a:ext cx="42142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>
                <a:solidFill>
                  <a:schemeClr val="tx2"/>
                </a:solidFill>
              </a:rPr>
              <a:t>SEO</a:t>
            </a:r>
            <a:r>
              <a:rPr lang="ja-JP" altLang="en-US" sz="5400" b="1" dirty="0">
                <a:solidFill>
                  <a:schemeClr val="tx2"/>
                </a:solidFill>
              </a:rPr>
              <a:t>の新常識</a:t>
            </a:r>
            <a:endParaRPr lang="en-US" altLang="ja-JP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4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59136" y="610891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schemeClr val="tx2"/>
                </a:solidFill>
              </a:rPr>
              <a:t>検索における比率の変化</a:t>
            </a:r>
            <a:endParaRPr kumimoji="1" lang="ja-JP" alt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0425" y="2175140"/>
            <a:ext cx="8106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コンテンツ力（</a:t>
            </a:r>
            <a:r>
              <a:rPr lang="ja-JP" altLang="en-US" sz="4400" b="1" dirty="0">
                <a:solidFill>
                  <a:srgbClr val="FF0000"/>
                </a:solidFill>
              </a:rPr>
              <a:t>文章</a:t>
            </a:r>
            <a:r>
              <a:rPr kumimoji="1" lang="ja-JP" altLang="en-US" sz="4400" b="1" dirty="0">
                <a:solidFill>
                  <a:srgbClr val="FF0000"/>
                </a:solidFill>
              </a:rPr>
              <a:t>）</a:t>
            </a:r>
            <a:r>
              <a:rPr kumimoji="1" lang="ja-JP" altLang="en-US" sz="4400" dirty="0"/>
              <a:t>　　  　　　 </a:t>
            </a:r>
            <a:r>
              <a:rPr kumimoji="1" lang="en-US" altLang="ja-JP" sz="4400" dirty="0"/>
              <a:t>40%</a:t>
            </a:r>
            <a:endParaRPr kumimoji="1"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6554" y="3234118"/>
            <a:ext cx="8853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/>
              <a:t>キーワードの検索意図にマッチ</a:t>
            </a:r>
            <a:r>
              <a:rPr kumimoji="1" lang="ja-JP" altLang="en-US" sz="4000" dirty="0"/>
              <a:t>　</a:t>
            </a:r>
            <a:r>
              <a:rPr kumimoji="1" lang="en-US" altLang="ja-JP" sz="4400" dirty="0"/>
              <a:t>20%</a:t>
            </a:r>
            <a:endParaRPr kumimoji="1" lang="ja-JP" altLang="en-US" sz="4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706" y="4293096"/>
            <a:ext cx="8100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/>
              <a:t>被</a:t>
            </a:r>
            <a:r>
              <a:rPr kumimoji="1" lang="ja-JP" altLang="en-US" sz="4400" dirty="0"/>
              <a:t>リンク　　　　　　　　 　　　 　  </a:t>
            </a:r>
            <a:r>
              <a:rPr kumimoji="1" lang="en-US" altLang="ja-JP" sz="4400" dirty="0"/>
              <a:t>20%</a:t>
            </a:r>
            <a:endParaRPr kumimoji="1" lang="ja-JP" altLang="en-US" sz="4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6950" y="5373216"/>
            <a:ext cx="8031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/>
              <a:t>プログラムの構造</a:t>
            </a:r>
            <a:r>
              <a:rPr kumimoji="1" lang="ja-JP" altLang="en-US" sz="4400" dirty="0"/>
              <a:t>　　　  　       </a:t>
            </a:r>
            <a:r>
              <a:rPr kumimoji="1" lang="en-US" altLang="ja-JP" sz="4400" dirty="0"/>
              <a:t>10%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8243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6" y="2673594"/>
            <a:ext cx="80676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04ED2-988D-4A68-A85E-89507574C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7" b="44962"/>
          <a:stretch/>
        </p:blipFill>
        <p:spPr>
          <a:xfrm>
            <a:off x="755916" y="126125"/>
            <a:ext cx="7962900" cy="23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19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2123728" y="0"/>
            <a:ext cx="5242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schemeClr val="tx2"/>
                </a:solidFill>
              </a:rPr>
              <a:t>黒酢ダイエットで検索</a:t>
            </a:r>
            <a:endParaRPr lang="en-US" altLang="ja-JP" sz="4400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704850"/>
            <a:ext cx="69627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313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395536" y="174618"/>
            <a:ext cx="831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>
                <a:solidFill>
                  <a:schemeClr val="tx2"/>
                </a:solidFill>
              </a:rPr>
              <a:t>先ほどの検索上位ワードのタイトルが並ぶ記事</a:t>
            </a:r>
            <a:endParaRPr lang="en-US" altLang="ja-JP" sz="32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9441"/>
            <a:ext cx="68961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650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88" y="909457"/>
            <a:ext cx="68961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D7D8AC-7DD6-4852-8C43-B7925A395C22}"/>
              </a:ext>
            </a:extLst>
          </p:cNvPr>
          <p:cNvSpPr txBox="1"/>
          <p:nvPr/>
        </p:nvSpPr>
        <p:spPr>
          <a:xfrm>
            <a:off x="341617" y="324682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>
                <a:solidFill>
                  <a:schemeClr val="tx2"/>
                </a:solidFill>
              </a:rPr>
              <a:t>タイトルと内容が一致する記事ページを作る</a:t>
            </a:r>
            <a:endParaRPr lang="en-US" altLang="ja-JP" sz="3200" b="1" dirty="0">
              <a:solidFill>
                <a:schemeClr val="tx2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2DBDE69-478A-4953-BE22-0C14395C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18" y="2576183"/>
            <a:ext cx="8391525" cy="362902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55987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236537"/>
            <a:ext cx="4957762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719138" eaLnBrk="1" hangingPunct="1"/>
            <a:r>
              <a:rPr lang="ja-JP" altLang="en-US" sz="2800" dirty="0">
                <a:solidFill>
                  <a:srgbClr val="333333"/>
                </a:solidFill>
                <a:latin typeface="Arial" charset="0"/>
                <a:ea typeface="HGP創英角ｺﾞｼｯｸUB" pitchFamily="50" charset="-128"/>
              </a:rPr>
              <a:t>日本の検索エンジンのシェア</a:t>
            </a:r>
            <a:endParaRPr lang="ja-JP" altLang="en-US" sz="2800" b="0" dirty="0"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473325" y="17208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ja-JP" b="1">
              <a:ea typeface="ＭＳ Ｐゴシック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96752"/>
            <a:ext cx="825418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44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6758" y="692696"/>
            <a:ext cx="7941568" cy="432048"/>
          </a:xfrm>
        </p:spPr>
        <p:txBody>
          <a:bodyPr>
            <a:noAutofit/>
          </a:bodyPr>
          <a:lstStyle/>
          <a:p>
            <a:r>
              <a:rPr kumimoji="1" lang="ja-JP" altLang="en-US" sz="4800" dirty="0"/>
              <a:t>基本は良いサイトを作る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6400"/>
              </a:lnSpc>
              <a:spcBef>
                <a:spcPts val="0"/>
              </a:spcBef>
              <a:buNone/>
            </a:pPr>
            <a:r>
              <a:rPr lang="ja-JP" altLang="en-US" sz="4400" dirty="0"/>
              <a:t>良質な情報を豊富に提供することが</a:t>
            </a:r>
            <a:r>
              <a:rPr lang="en-US" altLang="ja-JP" sz="4400" dirty="0"/>
              <a:t>SEO</a:t>
            </a:r>
            <a:r>
              <a:rPr lang="ja-JP" altLang="en-US" sz="4400" dirty="0"/>
              <a:t>の基本です。</a:t>
            </a:r>
            <a:endParaRPr lang="en-US" altLang="ja-JP" sz="4400" dirty="0"/>
          </a:p>
          <a:p>
            <a:pPr marL="0" indent="0">
              <a:lnSpc>
                <a:spcPts val="6400"/>
              </a:lnSpc>
              <a:spcBef>
                <a:spcPts val="0"/>
              </a:spcBef>
              <a:buNone/>
            </a:pPr>
            <a:r>
              <a:rPr lang="en-US" altLang="ja-JP" sz="4400" dirty="0" err="1"/>
              <a:t>Jimdo</a:t>
            </a:r>
            <a:r>
              <a:rPr lang="ja-JP" altLang="en-US" sz="4400" dirty="0"/>
              <a:t>サイトの強みは自分で情報を加えて行けることです。</a:t>
            </a:r>
            <a:endParaRPr lang="en-US" altLang="ja-JP" sz="4400" dirty="0"/>
          </a:p>
          <a:p>
            <a:pPr marL="0" indent="0">
              <a:lnSpc>
                <a:spcPts val="6400"/>
              </a:lnSpc>
              <a:spcBef>
                <a:spcPts val="0"/>
              </a:spcBef>
              <a:buNone/>
            </a:pPr>
            <a:r>
              <a:rPr lang="ja-JP" altLang="en-US" sz="4400" dirty="0"/>
              <a:t>検索上位目指して頑張りましょう。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41015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619672" y="372694"/>
            <a:ext cx="5716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検索対策に「絶対」はありません</a:t>
            </a:r>
          </a:p>
        </p:txBody>
      </p:sp>
      <p:sp>
        <p:nvSpPr>
          <p:cNvPr id="7" name="下矢印 6"/>
          <p:cNvSpPr/>
          <p:nvPr/>
        </p:nvSpPr>
        <p:spPr>
          <a:xfrm>
            <a:off x="3981366" y="1235256"/>
            <a:ext cx="291436" cy="430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6513" y="2143119"/>
            <a:ext cx="86373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理由</a:t>
            </a:r>
            <a:r>
              <a:rPr lang="ja-JP" altLang="en-US" sz="2800" dirty="0"/>
              <a:t>１、検索エンジン会社はサービスで検索結果の表示</a:t>
            </a:r>
            <a:endParaRPr lang="en-US" altLang="ja-JP" sz="2800" dirty="0"/>
          </a:p>
          <a:p>
            <a:r>
              <a:rPr lang="ja-JP" altLang="en-US" sz="2800" dirty="0"/>
              <a:t>　　　　　を行っているため、サイト運営者に検索結果を保</a:t>
            </a:r>
            <a:endParaRPr lang="en-US" altLang="ja-JP" sz="2800" dirty="0"/>
          </a:p>
          <a:p>
            <a:r>
              <a:rPr lang="ja-JP" altLang="en-US" sz="2800" dirty="0"/>
              <a:t>　　　　　</a:t>
            </a:r>
            <a:r>
              <a:rPr lang="ja-JP" altLang="en-US" sz="2800" dirty="0" err="1"/>
              <a:t>障する</a:t>
            </a:r>
            <a:r>
              <a:rPr lang="ja-JP" altLang="en-US" sz="2800" dirty="0"/>
              <a:t>義務はない。</a:t>
            </a:r>
            <a:endParaRPr lang="en-US" altLang="ja-JP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3395" y="3869238"/>
            <a:ext cx="79415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理由２、実際の検索順位決定システムの多くは企業</a:t>
            </a:r>
            <a:endParaRPr kumimoji="1" lang="en-US" altLang="ja-JP" sz="2800" dirty="0"/>
          </a:p>
          <a:p>
            <a:r>
              <a:rPr lang="ja-JP" altLang="en-US" sz="2800" dirty="0"/>
              <a:t>　　　　　</a:t>
            </a:r>
            <a:r>
              <a:rPr kumimoji="1" lang="ja-JP" altLang="en-US" sz="2800" dirty="0"/>
              <a:t>秘密に</a:t>
            </a:r>
            <a:r>
              <a:rPr lang="ja-JP" altLang="en-US" sz="2800" dirty="0"/>
              <a:t>なっている。</a:t>
            </a:r>
            <a:endParaRPr lang="en-US" altLang="ja-JP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6057" y="5229200"/>
            <a:ext cx="86982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理由３、検索システムは頻繁に改良、変更が加えられて</a:t>
            </a:r>
            <a:endParaRPr kumimoji="1" lang="en-US" altLang="ja-JP" sz="2800" dirty="0"/>
          </a:p>
          <a:p>
            <a:r>
              <a:rPr lang="ja-JP" altLang="en-US" sz="2800" dirty="0"/>
              <a:t>　　　　　</a:t>
            </a:r>
            <a:r>
              <a:rPr kumimoji="1" lang="ja-JP" altLang="en-US" sz="2800" dirty="0"/>
              <a:t>おり、</a:t>
            </a:r>
            <a:r>
              <a:rPr lang="ja-JP" altLang="en-US" sz="2800" dirty="0"/>
              <a:t>今日有効だった対策が明日も有効とは限ら</a:t>
            </a:r>
            <a:endParaRPr lang="en-US" altLang="ja-JP" sz="2800" dirty="0"/>
          </a:p>
          <a:p>
            <a:r>
              <a:rPr lang="ja-JP" altLang="en-US" sz="2800" dirty="0"/>
              <a:t>　　　　　ない。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2522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051720" y="548680"/>
            <a:ext cx="5262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/>
              <a:t>でも基本はあります</a:t>
            </a:r>
            <a:endParaRPr kumimoji="1" lang="ja-JP" altLang="en-US" sz="4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63688" y="264263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2"/>
                </a:solidFill>
              </a:rPr>
              <a:t>良いサイトを作る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467544" y="1832044"/>
            <a:ext cx="58400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/>
              <a:t>（コンピューターの判定上）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0841" y="5013176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2"/>
                </a:solidFill>
              </a:rPr>
              <a:t>良質な情報を豊富に</a:t>
            </a:r>
            <a:endParaRPr kumimoji="1" lang="en-US" altLang="ja-JP" sz="4800" dirty="0">
              <a:solidFill>
                <a:schemeClr val="tx2"/>
              </a:solidFill>
            </a:endParaRPr>
          </a:p>
          <a:p>
            <a:r>
              <a:rPr kumimoji="1" lang="ja-JP" altLang="en-US" sz="4800" dirty="0">
                <a:solidFill>
                  <a:schemeClr val="tx2"/>
                </a:solidFill>
              </a:rPr>
              <a:t>わかりやすく提供する</a:t>
            </a:r>
          </a:p>
        </p:txBody>
      </p:sp>
      <p:sp>
        <p:nvSpPr>
          <p:cNvPr id="6" name="二等辺三角形 5"/>
          <p:cNvSpPr/>
          <p:nvPr/>
        </p:nvSpPr>
        <p:spPr>
          <a:xfrm rot="10800000">
            <a:off x="3348665" y="3418105"/>
            <a:ext cx="1326196" cy="139553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06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04800" y="581025"/>
            <a:ext cx="9448800" cy="7350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19138">
              <a:defRPr/>
            </a:pPr>
            <a:r>
              <a:rPr kumimoji="1" lang="ja-JP" altLang="en-US" sz="3200"/>
              <a:t>まず検索エンジン側の立場に立って考えるてみる</a:t>
            </a: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754063" y="1381125"/>
            <a:ext cx="640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600"/>
              <a:t>広告料を稼ぎたい</a:t>
            </a: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754063" y="2468563"/>
            <a:ext cx="640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600"/>
              <a:t>多くの人に見てほしい</a:t>
            </a: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754063" y="3513138"/>
            <a:ext cx="640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600"/>
              <a:t>多くの人に使ってほしい</a:t>
            </a: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739775" y="4586288"/>
            <a:ext cx="779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600"/>
              <a:t>検索結果を良いものにしたい</a:t>
            </a: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754063" y="5675313"/>
            <a:ext cx="686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3600"/>
              <a:t>良いサイトを上位に表示にしたい</a:t>
            </a:r>
          </a:p>
        </p:txBody>
      </p:sp>
      <p:sp>
        <p:nvSpPr>
          <p:cNvPr id="11" name="下矢印 10"/>
          <p:cNvSpPr>
            <a:spLocks noChangeArrowheads="1"/>
          </p:cNvSpPr>
          <p:nvPr/>
        </p:nvSpPr>
        <p:spPr bwMode="auto">
          <a:xfrm>
            <a:off x="2119313" y="2060575"/>
            <a:ext cx="581025" cy="465138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12" name="下矢印 11"/>
          <p:cNvSpPr>
            <a:spLocks noChangeArrowheads="1"/>
          </p:cNvSpPr>
          <p:nvPr/>
        </p:nvSpPr>
        <p:spPr bwMode="auto">
          <a:xfrm>
            <a:off x="2119313" y="3090863"/>
            <a:ext cx="581025" cy="465137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13" name="下矢印 12"/>
          <p:cNvSpPr>
            <a:spLocks noChangeArrowheads="1"/>
          </p:cNvSpPr>
          <p:nvPr/>
        </p:nvSpPr>
        <p:spPr bwMode="auto">
          <a:xfrm>
            <a:off x="2119313" y="4151313"/>
            <a:ext cx="581025" cy="46355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14" name="下矢印 13"/>
          <p:cNvSpPr>
            <a:spLocks noChangeArrowheads="1"/>
          </p:cNvSpPr>
          <p:nvPr/>
        </p:nvSpPr>
        <p:spPr bwMode="auto">
          <a:xfrm>
            <a:off x="2119313" y="5254625"/>
            <a:ext cx="581025" cy="46355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14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549" y="1682924"/>
            <a:ext cx="609600" cy="609600"/>
          </a:xfrm>
          <a:prstGeom prst="rect">
            <a:avLst/>
          </a:prstGeom>
        </p:spPr>
      </p:pic>
      <p:pic>
        <p:nvPicPr>
          <p:cNvPr id="2" name="FULL_2015_03_31_111304(raw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9518.7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0688"/>
            <a:ext cx="9144000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1711</Words>
  <Application>Microsoft Office PowerPoint</Application>
  <PresentationFormat>画面に合わせる (4:3)</PresentationFormat>
  <Paragraphs>478</Paragraphs>
  <Slides>50</Slides>
  <Notes>26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9" baseType="lpstr">
      <vt:lpstr>HGP創英角ｺﾞｼｯｸUB</vt:lpstr>
      <vt:lpstr>ＭＳ Ｐゴシック</vt:lpstr>
      <vt:lpstr>ＭＳ Ｐ明朝</vt:lpstr>
      <vt:lpstr>ＭＳ ゴシック</vt:lpstr>
      <vt:lpstr>Arial</vt:lpstr>
      <vt:lpstr>Calibri</vt:lpstr>
      <vt:lpstr>Times New Roman</vt:lpstr>
      <vt:lpstr>Office ​​テーマ</vt:lpstr>
      <vt:lpstr>ビットマップ イメージ</vt:lpstr>
      <vt:lpstr>検索エンジン対策</vt:lpstr>
      <vt:lpstr>代表的なネット集客対策</vt:lpstr>
      <vt:lpstr>それぞれの特徴</vt:lpstr>
      <vt:lpstr>検索対策</vt:lpstr>
      <vt:lpstr>日本の検索エンジンのシェア</vt:lpstr>
      <vt:lpstr>PowerPoint プレゼンテーション</vt:lpstr>
      <vt:lpstr>PowerPoint プレゼンテーション</vt:lpstr>
      <vt:lpstr>まず検索エンジン側の立場に立って考えるてみる</vt:lpstr>
      <vt:lpstr>PowerPoint プレゼンテーション</vt:lpstr>
      <vt:lpstr>具体的なSEO対策一覧</vt:lpstr>
      <vt:lpstr>具体的なSEO対策一覧</vt:lpstr>
      <vt:lpstr>PowerPoint プレゼンテーション</vt:lpstr>
      <vt:lpstr>タイトルに入れる キーワードの作り方</vt:lpstr>
      <vt:lpstr>キーワードの基本１</vt:lpstr>
      <vt:lpstr>キーワードの基本２</vt:lpstr>
      <vt:lpstr>キーワードの基本３</vt:lpstr>
      <vt:lpstr>キーワードの基本４</vt:lpstr>
      <vt:lpstr>キーワードの基本５</vt:lpstr>
      <vt:lpstr>ページ概要を入れましょう</vt:lpstr>
      <vt:lpstr>ページ概要　がある場合と無い場合　　　 Google</vt:lpstr>
      <vt:lpstr>PowerPoint プレゼンテーション</vt:lpstr>
      <vt:lpstr>PowerPoint プレゼンテーション</vt:lpstr>
      <vt:lpstr>PowerPoint プレゼンテーション</vt:lpstr>
      <vt:lpstr>画像に代替テキストを入れましょう</vt:lpstr>
      <vt:lpstr>PowerPoint プレゼンテーション</vt:lpstr>
      <vt:lpstr>具体的なSEO対策一覧</vt:lpstr>
      <vt:lpstr>テキストボリューム</vt:lpstr>
      <vt:lpstr>PowerPoint プレゼンテーション</vt:lpstr>
      <vt:lpstr>リンク文字を工夫する</vt:lpstr>
      <vt:lpstr>文章の構造</vt:lpstr>
      <vt:lpstr>PowerPoint プレゼンテーション</vt:lpstr>
      <vt:lpstr>子ページの階層は深すぎないように</vt:lpstr>
      <vt:lpstr>具体的なSEO対策一覧</vt:lpstr>
      <vt:lpstr>PowerPoint プレゼンテーション</vt:lpstr>
      <vt:lpstr>具体的なSEO対策一覧</vt:lpstr>
      <vt:lpstr>被リンクを増やしましょう  </vt:lpstr>
      <vt:lpstr>シェアボタン、いいねボタンをつけましょう</vt:lpstr>
      <vt:lpstr>具体的なSEO対策一覧</vt:lpstr>
      <vt:lpstr>具体的なSEO対策一覧</vt:lpstr>
      <vt:lpstr>キーワードの注意点</vt:lpstr>
      <vt:lpstr>SEO業者に頼らず自分で行う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基本は良いサイトを作る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SEO対策上級編</dc:title>
  <dc:creator>kanai</dc:creator>
  <cp:lastModifiedBy>金井孝之</cp:lastModifiedBy>
  <cp:revision>128</cp:revision>
  <cp:lastPrinted>2011-11-25T04:42:43Z</cp:lastPrinted>
  <dcterms:created xsi:type="dcterms:W3CDTF">2011-11-23T06:04:11Z</dcterms:created>
  <dcterms:modified xsi:type="dcterms:W3CDTF">2018-01-10T14:39:43Z</dcterms:modified>
</cp:coreProperties>
</file>